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6"/>
  </p:notesMasterIdLst>
  <p:handoutMasterIdLst>
    <p:handoutMasterId r:id="rId67"/>
  </p:handoutMasterIdLst>
  <p:sldIdLst>
    <p:sldId id="257" r:id="rId2"/>
    <p:sldId id="267" r:id="rId3"/>
    <p:sldId id="310" r:id="rId4"/>
    <p:sldId id="269" r:id="rId5"/>
    <p:sldId id="270" r:id="rId6"/>
    <p:sldId id="271" r:id="rId7"/>
    <p:sldId id="356" r:id="rId8"/>
    <p:sldId id="387" r:id="rId9"/>
    <p:sldId id="403" r:id="rId10"/>
    <p:sldId id="402" r:id="rId11"/>
    <p:sldId id="404" r:id="rId12"/>
    <p:sldId id="405" r:id="rId13"/>
    <p:sldId id="401" r:id="rId14"/>
    <p:sldId id="386" r:id="rId15"/>
    <p:sldId id="407" r:id="rId16"/>
    <p:sldId id="406" r:id="rId17"/>
    <p:sldId id="388" r:id="rId18"/>
    <p:sldId id="353" r:id="rId19"/>
    <p:sldId id="354" r:id="rId20"/>
    <p:sldId id="355" r:id="rId21"/>
    <p:sldId id="389" r:id="rId22"/>
    <p:sldId id="390" r:id="rId23"/>
    <p:sldId id="357" r:id="rId24"/>
    <p:sldId id="286" r:id="rId25"/>
    <p:sldId id="408" r:id="rId26"/>
    <p:sldId id="289" r:id="rId27"/>
    <p:sldId id="391" r:id="rId28"/>
    <p:sldId id="362" r:id="rId29"/>
    <p:sldId id="359" r:id="rId30"/>
    <p:sldId id="360" r:id="rId31"/>
    <p:sldId id="361" r:id="rId32"/>
    <p:sldId id="291" r:id="rId33"/>
    <p:sldId id="292" r:id="rId34"/>
    <p:sldId id="380" r:id="rId35"/>
    <p:sldId id="381" r:id="rId36"/>
    <p:sldId id="367" r:id="rId37"/>
    <p:sldId id="368" r:id="rId38"/>
    <p:sldId id="363" r:id="rId39"/>
    <p:sldId id="370" r:id="rId40"/>
    <p:sldId id="371" r:id="rId41"/>
    <p:sldId id="369" r:id="rId42"/>
    <p:sldId id="393" r:id="rId43"/>
    <p:sldId id="394" r:id="rId44"/>
    <p:sldId id="382" r:id="rId45"/>
    <p:sldId id="383" r:id="rId46"/>
    <p:sldId id="364" r:id="rId47"/>
    <p:sldId id="396" r:id="rId48"/>
    <p:sldId id="372" r:id="rId49"/>
    <p:sldId id="365" r:id="rId50"/>
    <p:sldId id="374" r:id="rId51"/>
    <p:sldId id="375" r:id="rId52"/>
    <p:sldId id="376" r:id="rId53"/>
    <p:sldId id="377" r:id="rId54"/>
    <p:sldId id="378" r:id="rId55"/>
    <p:sldId id="397" r:id="rId56"/>
    <p:sldId id="398" r:id="rId57"/>
    <p:sldId id="399" r:id="rId58"/>
    <p:sldId id="409" r:id="rId59"/>
    <p:sldId id="400" r:id="rId60"/>
    <p:sldId id="410" r:id="rId61"/>
    <p:sldId id="294" r:id="rId62"/>
    <p:sldId id="295" r:id="rId63"/>
    <p:sldId id="339" r:id="rId64"/>
    <p:sldId id="296" r:id="rId65"/>
  </p:sldIdLst>
  <p:sldSz cx="18288000" cy="10287000"/>
  <p:notesSz cx="6858000" cy="9144000"/>
  <p:embeddedFontLs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1"/>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742FF-BD9D-46EE-9C8F-7432EBC48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dirty="0">
              <a:latin typeface="Times New Roman" panose="02020603050405020304" pitchFamily="18" charset="0"/>
            </a:endParaRPr>
          </a:p>
        </p:txBody>
      </p:sp>
      <p:sp>
        <p:nvSpPr>
          <p:cNvPr id="3" name="Date Placeholder 2">
            <a:extLst>
              <a:ext uri="{FF2B5EF4-FFF2-40B4-BE49-F238E27FC236}">
                <a16:creationId xmlns:a16="http://schemas.microsoft.com/office/drawing/2014/main" id="{A34A5682-9692-473F-821B-E1A03BAF3B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F7A2-E321-4499-A468-B4AE53078EA2}" type="datetimeFigureOut">
              <a:rPr lang="vi-VN" smtClean="0">
                <a:latin typeface="Times New Roman" panose="02020603050405020304" pitchFamily="18" charset="0"/>
              </a:rPr>
              <a:t>19/08/2025</a:t>
            </a:fld>
            <a:endParaRPr lang="vi-V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6DCCB8FB-0B7E-4E46-B93C-5F25CD01C0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28279BA6-7D9C-447E-B960-0616207E2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A2196-7A6D-4815-A864-D228E102558D}" type="slidenum">
              <a:rPr lang="vi-VN" smtClean="0">
                <a:latin typeface="Times New Roman" panose="02020603050405020304" pitchFamily="18" charset="0"/>
              </a:rPr>
              <a:t>‹#›</a:t>
            </a:fld>
            <a:endParaRPr lang="vi-VN" dirty="0">
              <a:latin typeface="Times New Roman" panose="02020603050405020304" pitchFamily="18" charset="0"/>
            </a:endParaRPr>
          </a:p>
        </p:txBody>
      </p:sp>
    </p:spTree>
    <p:extLst>
      <p:ext uri="{BB962C8B-B14F-4D97-AF65-F5344CB8AC3E}">
        <p14:creationId xmlns:p14="http://schemas.microsoft.com/office/powerpoint/2010/main" val="1334218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8/19/2025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1796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300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61317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05205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8661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629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6672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86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97813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143379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83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B1D47-BFA3-4A49-9357-DF0CC22D516E}" type="datetime1">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43BDD3-9891-4D3C-BBD0-E8D9CE2D4BDD}" type="datetime1">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3CE88-8024-499C-A9C5-7A8559A876DD}" type="datetime1">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21656-C69A-4BF8-BA99-94492613BE37}" type="datetime1">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99D1E-C8C3-47B6-B054-B01EB2FB7CC2}" type="datetime1">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5D10C-587F-4830-B8F7-9571FDDB19D9}" type="datetime1">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0B77F-2D7F-4FE5-891F-6DDC7FFD9743}" type="datetime1">
              <a:rPr lang="en-US" smtClean="0"/>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A6DC26-FCBB-4462-84A7-7544E351357B}" type="datetime1">
              <a:rPr lang="en-US" smtClean="0"/>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A7883-D206-4DC5-A9C2-12C3F033F62D}" type="datetime1">
              <a:rPr lang="en-US" smtClean="0"/>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13995-278B-44E3-94FD-55E150BA9A9F}" type="datetime1">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B9F03E-CA2C-4E58-9A50-AC02C53D89AE}" type="datetime1">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8588" y="9639298"/>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67CB5D8C-79F8-440A-AE87-3E0E034E5E87}" type="datetime1">
              <a:rPr lang="en-US" smtClean="0"/>
              <a:pPr/>
              <a:t>8/19/2025</a:t>
            </a:fld>
            <a:endParaRPr lang="en-US" dirty="0"/>
          </a:p>
        </p:txBody>
      </p:sp>
      <p:sp>
        <p:nvSpPr>
          <p:cNvPr id="5" name="Footer Placeholder 4"/>
          <p:cNvSpPr>
            <a:spLocks noGrp="1"/>
          </p:cNvSpPr>
          <p:nvPr>
            <p:ph type="ftr" sz="quarter" idx="3"/>
          </p:nvPr>
        </p:nvSpPr>
        <p:spPr>
          <a:xfrm>
            <a:off x="6705600" y="963929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3000">
                <a:solidFill>
                  <a:schemeClr val="tx1">
                    <a:tint val="75000"/>
                  </a:schemeClr>
                </a:solidFill>
                <a:latin typeface="+mj-lt"/>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viblo.asia/p/toi-uu-hoa-rag-kham-pha-5-chien-luoc-chunking-hieu-qua-ban-can-biet-EvbLbPGW4n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openreview.net/forum?id=g2C947jjj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nls.hcmuaf.edu.vn/contents.php?ur=nls&amp;ids=4292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openreview.net/forum?id=g2C947jjjQ"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rxiv.org/abs/1908.1008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37602"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67134"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D3837800-7B60-4669-A361-8DFC4C7CB603}"/>
              </a:ext>
            </a:extLst>
          </p:cNvPr>
          <p:cNvSpPr>
            <a:spLocks noGrp="1"/>
          </p:cNvSpPr>
          <p:nvPr>
            <p:ph type="sldNum" sz="quarter" idx="12"/>
          </p:nvPr>
        </p:nvSpPr>
        <p:spPr>
          <a:xfrm>
            <a:off x="15682773" y="9565678"/>
            <a:ext cx="2133600" cy="365125"/>
          </a:xfrm>
        </p:spPr>
        <p:txBody>
          <a:bodyPr/>
          <a:lstStyle/>
          <a:p>
            <a:fld id="{B6F15528-21DE-4FAA-801E-634DDDAF4B2B}" type="slidenum">
              <a:rPr lang="en-US" sz="3000" smtClean="0">
                <a:latin typeface="Times New Roman" panose="02020603050405020304" pitchFamily="18" charset="0"/>
                <a:ea typeface="Tahoma" panose="020B0604030504040204" pitchFamily="34" charset="0"/>
                <a:cs typeface="Times New Roman" panose="02020603050405020304" pitchFamily="18" charset="0"/>
              </a:rPr>
              <a:t>1</a:t>
            </a:fld>
            <a:endParaRPr lang="en-US" sz="3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76478" y="1846251"/>
            <a:ext cx="15323532" cy="3508653"/>
          </a:xfrm>
          <a:prstGeom prst="rect">
            <a:avLst/>
          </a:prstGeom>
          <a:noFill/>
        </p:spPr>
        <p:txBody>
          <a:bodyPr wrap="square" rtlCol="0">
            <a:spAutoFit/>
          </a:bodyPr>
          <a:lstStyle/>
          <a:p>
            <a:r>
              <a:rPr lang="vi-VN" sz="3700" b="1" dirty="0">
                <a:latin typeface="+mj-lt"/>
              </a:rPr>
              <a:t>Bước 2: Hidden States</a:t>
            </a:r>
          </a:p>
          <a:p>
            <a:r>
              <a:rPr lang="vi-VN" sz="3700" dirty="0">
                <a:latin typeface="+mj-lt"/>
              </a:rPr>
              <a:t>Câu được đưa qua backbone (DistilBERT).</a:t>
            </a:r>
          </a:p>
          <a:p>
            <a:pPr marL="571500" indent="-571500">
              <a:buFont typeface="Arial" panose="020B0604020202020204" pitchFamily="34" charset="0"/>
              <a:buChar char="•"/>
            </a:pPr>
            <a:r>
              <a:rPr lang="vi-VN" sz="3700" dirty="0">
                <a:latin typeface="+mj-lt"/>
              </a:rPr>
              <a:t>last_hidden_state: embedding của từng token (kích thước 768)</a:t>
            </a:r>
          </a:p>
          <a:p>
            <a:pPr marL="571500" indent="-571500">
              <a:buFont typeface="Arial" panose="020B0604020202020204" pitchFamily="34" charset="0"/>
              <a:buChar char="•"/>
            </a:pPr>
            <a:r>
              <a:rPr lang="vi-VN" sz="3700" dirty="0">
                <a:latin typeface="+mj-lt"/>
              </a:rPr>
              <a:t>hidden_states: danh sách toàn bộ layer của DistilBERT</a:t>
            </a:r>
          </a:p>
          <a:p>
            <a:pPr marL="571500" indent="-571500">
              <a:buFont typeface="Arial" panose="020B0604020202020204" pitchFamily="34" charset="0"/>
              <a:buChar char="•"/>
            </a:pPr>
            <a:endParaRPr lang="vi-VN" sz="3700" dirty="0">
              <a:latin typeface="+mj-lt"/>
            </a:endParaRPr>
          </a:p>
          <a:p>
            <a:r>
              <a:rPr lang="vi-VN" sz="3700" dirty="0">
                <a:latin typeface="+mj-lt"/>
              </a:rPr>
              <a:t> Kết quả: Shape (1, 13, 768)</a:t>
            </a:r>
            <a:endParaRPr lang="vi-VN" sz="3700" i="1" dirty="0">
              <a:latin typeface="+mj-lt"/>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10</a:t>
            </a:fld>
            <a:endParaRPr lang="en-US" sz="30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E2D454-65BD-441F-A827-8642AAE26DDD}"/>
                  </a:ext>
                </a:extLst>
              </p:cNvPr>
              <p:cNvSpPr txBox="1"/>
              <p:nvPr/>
            </p:nvSpPr>
            <p:spPr>
              <a:xfrm>
                <a:off x="776478" y="5788333"/>
                <a:ext cx="15323532" cy="23698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[[ 0.1684, 0.0308, 0.2116…−0.0371, −0.0506, −0.1209],</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d>
                        <m:dPr>
                          <m:begChr m:val="["/>
                          <m:endChr m:val="]"/>
                          <m:ctrlPr>
                            <a:rPr lang="vi-VN" sz="3700" i="1" dirty="0" smtClean="0">
                              <a:latin typeface="Cambria Math" panose="02040503050406030204" pitchFamily="18" charset="0"/>
                            </a:rPr>
                          </m:ctrlPr>
                        </m:dPr>
                        <m:e>
                          <m:r>
                            <a:rPr lang="vi-VN" sz="3700" i="1" dirty="0" smtClean="0">
                              <a:latin typeface="Cambria Math" panose="02040503050406030204" pitchFamily="18" charset="0"/>
                            </a:rPr>
                            <m:t> 0.1443, 0.0116, 0.0225…−0.0491, 0.0133, −0.0152</m:t>
                          </m:r>
                        </m:e>
                      </m:d>
                      <m:r>
                        <a:rPr lang="vi-VN" sz="3700" i="1" dirty="0" smtClean="0">
                          <a:latin typeface="Cambria Math" panose="02040503050406030204" pitchFamily="18" charset="0"/>
                        </a:rPr>
                        <m:t>, </m:t>
                      </m:r>
                    </m:oMath>
                  </m:oMathPara>
                </a14:m>
                <a:endParaRPr lang="vi-VN" sz="37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[ 0.0971, −0.0223, 0.0471…−0.0724, −0.0344, −0.0335]] </m:t>
                      </m:r>
                    </m:oMath>
                  </m:oMathPara>
                </a14:m>
                <a:endParaRPr lang="vi-VN" sz="3700" dirty="0">
                  <a:latin typeface="+mj-lt"/>
                </a:endParaRPr>
              </a:p>
            </p:txBody>
          </p:sp>
        </mc:Choice>
        <mc:Fallback xmlns="">
          <p:sp>
            <p:nvSpPr>
              <p:cNvPr id="14" name="TextBox 13">
                <a:extLst>
                  <a:ext uri="{FF2B5EF4-FFF2-40B4-BE49-F238E27FC236}">
                    <a16:creationId xmlns:a16="http://schemas.microsoft.com/office/drawing/2014/main" id="{A8E2D454-65BD-441F-A827-8642AAE26DDD}"/>
                  </a:ext>
                </a:extLst>
              </p:cNvPr>
              <p:cNvSpPr txBox="1">
                <a:spLocks noRot="1" noChangeAspect="1" noMove="1" noResize="1" noEditPoints="1" noAdjustHandles="1" noChangeArrowheads="1" noChangeShapeType="1" noTextEdit="1"/>
              </p:cNvSpPr>
              <p:nvPr/>
            </p:nvSpPr>
            <p:spPr>
              <a:xfrm>
                <a:off x="776478" y="5788333"/>
                <a:ext cx="15323532" cy="236988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8456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564168" y="1732415"/>
            <a:ext cx="16778664" cy="2939266"/>
          </a:xfrm>
          <a:prstGeom prst="rect">
            <a:avLst/>
          </a:prstGeom>
          <a:noFill/>
        </p:spPr>
        <p:txBody>
          <a:bodyPr wrap="square" rtlCol="0">
            <a:spAutoFit/>
          </a:bodyPr>
          <a:lstStyle/>
          <a:p>
            <a:r>
              <a:rPr lang="vi-VN" sz="3700" b="1" dirty="0">
                <a:latin typeface="+mj-lt"/>
              </a:rPr>
              <a:t>Bước 3: Mean Pooling</a:t>
            </a:r>
          </a:p>
          <a:p>
            <a:r>
              <a:rPr lang="vi-VN" sz="3700" dirty="0">
                <a:latin typeface="+mj-lt"/>
              </a:rPr>
              <a:t>Các vector token được trung bình theo attention mask để lấy vector câu.</a:t>
            </a:r>
          </a:p>
          <a:p>
            <a:r>
              <a:rPr lang="vi-VN" sz="3700" dirty="0">
                <a:latin typeface="+mj-lt"/>
              </a:rPr>
              <a:t>Đây chính là embedding 768 chiều đại diện cho cả câu.</a:t>
            </a:r>
          </a:p>
          <a:p>
            <a:endParaRPr lang="vi-VN" sz="3700" dirty="0">
              <a:latin typeface="+mj-lt"/>
            </a:endParaRPr>
          </a:p>
          <a:p>
            <a:r>
              <a:rPr lang="vi-VN" sz="3700" dirty="0">
                <a:latin typeface="+mj-lt"/>
              </a:rPr>
              <a:t>Kết quả: Shape (1, 768)</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11</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85717-BEDA-4D68-B485-56B99BDD9F2F}"/>
                  </a:ext>
                </a:extLst>
              </p:cNvPr>
              <p:cNvSpPr txBox="1"/>
              <p:nvPr/>
            </p:nvSpPr>
            <p:spPr>
              <a:xfrm>
                <a:off x="458108" y="4812640"/>
                <a:ext cx="13486492"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0.112</m:t>
                      </m:r>
                      <m:r>
                        <a:rPr lang="vi-VN" sz="3700" i="1" dirty="0" smtClean="0">
                          <a:latin typeface="Cambria Math" panose="02040503050406030204" pitchFamily="18" charset="0"/>
                        </a:rPr>
                        <m:t>, </m:t>
                      </m:r>
                      <m:r>
                        <a:rPr lang="vi-VN" sz="3700" b="0" i="1" dirty="0" smtClean="0">
                          <a:latin typeface="Cambria Math" panose="02040503050406030204" pitchFamily="18" charset="0"/>
                        </a:rPr>
                        <m:t>−0.0087</m:t>
                      </m:r>
                      <m:r>
                        <a:rPr lang="vi-VN" sz="3700" i="1" dirty="0" smtClean="0">
                          <a:latin typeface="Cambria Math" panose="02040503050406030204" pitchFamily="18" charset="0"/>
                        </a:rPr>
                        <m:t>, </m:t>
                      </m:r>
                      <m:r>
                        <a:rPr lang="vi-VN" sz="3700" b="0" i="1" dirty="0" smtClean="0">
                          <a:latin typeface="Cambria Math" panose="02040503050406030204" pitchFamily="18" charset="0"/>
                        </a:rPr>
                        <m:t>0.0815</m:t>
                      </m:r>
                      <m:r>
                        <a:rPr lang="vi-VN" sz="3700" i="1" dirty="0" smtClean="0">
                          <a:latin typeface="Cambria Math" panose="02040503050406030204" pitchFamily="18" charset="0"/>
                        </a:rPr>
                        <m:t>…</m:t>
                      </m:r>
                      <m:r>
                        <a:rPr lang="vi-VN" sz="3700" b="0" i="1" dirty="0" smtClean="0">
                          <a:latin typeface="Cambria Math" panose="02040503050406030204" pitchFamily="18" charset="0"/>
                        </a:rPr>
                        <m:t>−0.029, −0.0346,−0.0553</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9" name="TextBox 8">
                <a:extLst>
                  <a:ext uri="{FF2B5EF4-FFF2-40B4-BE49-F238E27FC236}">
                    <a16:creationId xmlns:a16="http://schemas.microsoft.com/office/drawing/2014/main" id="{D6085717-BEDA-4D68-B485-56B99BDD9F2F}"/>
                  </a:ext>
                </a:extLst>
              </p:cNvPr>
              <p:cNvSpPr txBox="1">
                <a:spLocks noRot="1" noChangeAspect="1" noMove="1" noResize="1" noEditPoints="1" noAdjustHandles="1" noChangeArrowheads="1" noChangeShapeType="1" noTextEdit="1"/>
              </p:cNvSpPr>
              <p:nvPr/>
            </p:nvSpPr>
            <p:spPr>
              <a:xfrm>
                <a:off x="458108" y="4812640"/>
                <a:ext cx="13486492"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23397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3508653"/>
          </a:xfrm>
          <a:prstGeom prst="rect">
            <a:avLst/>
          </a:prstGeom>
          <a:noFill/>
        </p:spPr>
        <p:txBody>
          <a:bodyPr wrap="square" rtlCol="0">
            <a:spAutoFit/>
          </a:bodyPr>
          <a:lstStyle/>
          <a:p>
            <a:r>
              <a:rPr lang="vi-VN" sz="3700" b="1" dirty="0"/>
              <a:t>Bước 4: Projection Dense</a:t>
            </a:r>
          </a:p>
          <a:p>
            <a:r>
              <a:rPr lang="vi-VN" sz="3700" dirty="0"/>
              <a:t>Sentence-Transformers thêm 1 tầng Dense (Linear + Activation) để giảm số chiều từ 768 → 512.</a:t>
            </a:r>
          </a:p>
          <a:p>
            <a:r>
              <a:rPr lang="vi-VN" sz="3700" dirty="0"/>
              <a:t>Giúp vector gọn nhẹ hơn nhưng vẫn giữ ý nghĩa ngữ nghĩa.</a:t>
            </a:r>
          </a:p>
          <a:p>
            <a:endParaRPr lang="vi-VN" sz="3700" dirty="0"/>
          </a:p>
          <a:p>
            <a:r>
              <a:rPr lang="vi-VN" sz="3700" dirty="0"/>
              <a:t>Kết quả:Shape: (1, 512)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12</a:t>
            </a:fld>
            <a:endParaRPr lang="en-US" sz="30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8121B1-63CA-400C-9E06-4351308B6BE6}"/>
                  </a:ext>
                </a:extLst>
              </p:cNvPr>
              <p:cNvSpPr txBox="1"/>
              <p:nvPr/>
            </p:nvSpPr>
            <p:spPr>
              <a:xfrm>
                <a:off x="754668" y="5385795"/>
                <a:ext cx="10408444"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−0.0486</m:t>
                      </m:r>
                      <m:r>
                        <a:rPr lang="vi-VN" sz="3700" i="1" dirty="0" smtClean="0">
                          <a:latin typeface="Cambria Math" panose="02040503050406030204" pitchFamily="18" charset="0"/>
                        </a:rPr>
                        <m:t>, </m:t>
                      </m:r>
                      <m:r>
                        <a:rPr lang="vi-VN" sz="3700" b="0" i="1" dirty="0" smtClean="0">
                          <a:latin typeface="Cambria Math" panose="02040503050406030204" pitchFamily="18" charset="0"/>
                        </a:rPr>
                        <m:t>0.0157</m:t>
                      </m:r>
                      <m:r>
                        <a:rPr lang="vi-VN" sz="3700" i="1" dirty="0" smtClean="0">
                          <a:latin typeface="Cambria Math" panose="02040503050406030204" pitchFamily="18" charset="0"/>
                        </a:rPr>
                        <m:t>,</m:t>
                      </m:r>
                      <m:r>
                        <a:rPr lang="vi-VN" sz="3700" b="0" i="1" dirty="0" smtClean="0">
                          <a:latin typeface="Cambria Math" panose="02040503050406030204" pitchFamily="18" charset="0"/>
                        </a:rPr>
                        <m:t>0.0119</m:t>
                      </m:r>
                      <m:r>
                        <a:rPr lang="vi-VN" sz="3700" i="1" dirty="0" smtClean="0">
                          <a:latin typeface="Cambria Math" panose="02040503050406030204" pitchFamily="18" charset="0"/>
                        </a:rPr>
                        <m:t>…</m:t>
                      </m:r>
                      <m:r>
                        <a:rPr lang="vi-VN" sz="3700" b="0" i="1" dirty="0" smtClean="0">
                          <a:latin typeface="Cambria Math" panose="02040503050406030204" pitchFamily="18" charset="0"/>
                        </a:rPr>
                        <m:t>0.0816,−0.002, 0.0055</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11" name="TextBox 10">
                <a:extLst>
                  <a:ext uri="{FF2B5EF4-FFF2-40B4-BE49-F238E27FC236}">
                    <a16:creationId xmlns:a16="http://schemas.microsoft.com/office/drawing/2014/main" id="{588121B1-63CA-400C-9E06-4351308B6BE6}"/>
                  </a:ext>
                </a:extLst>
              </p:cNvPr>
              <p:cNvSpPr txBox="1">
                <a:spLocks noRot="1" noChangeAspect="1" noMove="1" noResize="1" noEditPoints="1" noAdjustHandles="1" noChangeArrowheads="1" noChangeShapeType="1" noTextEdit="1"/>
              </p:cNvSpPr>
              <p:nvPr/>
            </p:nvSpPr>
            <p:spPr>
              <a:xfrm>
                <a:off x="754668" y="5385795"/>
                <a:ext cx="10408444"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07534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04523" y="1638300"/>
                <a:ext cx="16778664" cy="7676782"/>
              </a:xfrm>
              <a:prstGeom prst="rect">
                <a:avLst/>
              </a:prstGeom>
              <a:noFill/>
            </p:spPr>
            <p:txBody>
              <a:bodyPr wrap="square" rtlCol="0">
                <a:spAutoFit/>
              </a:bodyPr>
              <a:lstStyle/>
              <a:p>
                <a:pPr>
                  <a:lnSpc>
                    <a:spcPct val="150000"/>
                  </a:lnSpc>
                </a:pPr>
                <a:r>
                  <a:rPr lang="en-US" sz="3700" b="1" dirty="0" err="1">
                    <a:solidFill>
                      <a:schemeClr val="tx1"/>
                    </a:solidFill>
                    <a:effectLst/>
                    <a:latin typeface="+mj-lt"/>
                    <a:ea typeface="Times New Roman" panose="02020603050405020304" pitchFamily="18" charset="0"/>
                  </a:rPr>
                  <a:t>V</a:t>
                </a:r>
                <a:r>
                  <a:rPr lang="en-US" sz="3700" b="1" dirty="0" err="1">
                    <a:solidFill>
                      <a:schemeClr val="tx1"/>
                    </a:solidFill>
                    <a:latin typeface="+mj-lt"/>
                    <a:ea typeface="Times New Roman" panose="02020603050405020304" pitchFamily="18" charset="0"/>
                  </a:rPr>
                  <a:t>í</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dụ</a:t>
                </a:r>
                <a:r>
                  <a:rPr lang="en-US" sz="3700" b="1" dirty="0">
                    <a:solidFill>
                      <a:schemeClr val="tx1"/>
                    </a:solidFill>
                    <a:latin typeface="+mj-lt"/>
                    <a:ea typeface="Times New Roman" panose="02020603050405020304" pitchFamily="18" charset="0"/>
                  </a:rPr>
                  <a:t>:</a:t>
                </a:r>
                <a:endParaRPr lang="en-US" sz="3700" b="1" dirty="0">
                  <a:solidFill>
                    <a:schemeClr val="tx1"/>
                  </a:solidFill>
                  <a:effectLst/>
                  <a:latin typeface="+mj-lt"/>
                  <a:ea typeface="Times New Roman" panose="02020603050405020304" pitchFamily="18" charset="0"/>
                </a:endParaRPr>
              </a:p>
              <a:p>
                <a:pPr algn="just">
                  <a:lnSpc>
                    <a:spcPct val="150000"/>
                  </a:lnSpc>
                </a:pPr>
                <a:r>
                  <a:rPr lang="en-US" sz="3700" b="1" dirty="0" err="1">
                    <a:solidFill>
                      <a:schemeClr val="tx1"/>
                    </a:solidFill>
                    <a:effectLst/>
                    <a:latin typeface="+mj-lt"/>
                    <a:ea typeface="Times New Roman" panose="02020603050405020304" pitchFamily="18" charset="0"/>
                  </a:rPr>
                  <a:t>Câu</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hỏi</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latin typeface="+mj-lt"/>
                    <a:ea typeface="Times New Roman" panose="02020603050405020304" pitchFamily="18" charset="0"/>
                  </a:rPr>
                  <a:t>Ngữ</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cảnh</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gồm</a:t>
                </a:r>
                <a:r>
                  <a:rPr lang="en-US" sz="3700" b="1" dirty="0">
                    <a:solidFill>
                      <a:schemeClr val="tx1"/>
                    </a:solidFill>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a:solidFill>
                      <a:schemeClr val="tx1"/>
                    </a:solidFill>
                    <a:effectLst/>
                    <a:latin typeface="+mj-lt"/>
                    <a:ea typeface="Times New Roman" panose="02020603050405020304" pitchFamily="18" charset="0"/>
                  </a:rPr>
                  <a:t>Nhúng:</a:t>
                </a:r>
                <a:r>
                  <a:rPr lang="vi-VN" sz="3700" b="1" dirty="0">
                    <a:solidFill>
                      <a:schemeClr val="tx1"/>
                    </a:solidFill>
                    <a:effectLst/>
                    <a:latin typeface="+mj-lt"/>
                    <a:ea typeface="Times New Roman" panose="02020603050405020304" pitchFamily="18" charset="0"/>
                  </a:rPr>
                  <a:t>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k</a:t>
                </a:r>
                <a:r>
                  <a:rPr lang="en-US" sz="3700" dirty="0" err="1">
                    <a:solidFill>
                      <a:schemeClr val="tx1"/>
                    </a:solidFill>
                    <a:effectLst/>
                    <a:latin typeface="+mj-lt"/>
                    <a:ea typeface="Times New Roman" panose="02020603050405020304" pitchFamily="18" charset="0"/>
                  </a:rPr>
                  <a:t>ỹ</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thuật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cơ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0.0184</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0.0032…0.0459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0.0312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0.0138]</m:t>
                    </m:r>
                  </m:oMath>
                </a14:m>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latin typeface="+mj-lt"/>
                    <a:ea typeface="Times New Roman" panose="02020603050405020304" pitchFamily="18" charset="0"/>
                  </a:rPr>
                  <a:t>:</a:t>
                </a:r>
                <a:r>
                  <a:rPr lang="en-US" sz="3700"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0.0152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−0.0531</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−0.0233…0.0027</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0.0051]</m:t>
                    </m:r>
                  </m:oMath>
                </a14:m>
                <a:endParaRPr lang="vi-VN" sz="3700" dirty="0">
                  <a:solidFill>
                    <a:schemeClr val="tx1"/>
                  </a:solidFill>
                  <a:effectLst/>
                  <a:latin typeface="+mj-lt"/>
                  <a:ea typeface="SimSun" panose="02010600030101010101" pitchFamily="2" charset="-122"/>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04523" y="1638300"/>
                <a:ext cx="16778664" cy="7676782"/>
              </a:xfrm>
              <a:prstGeom prst="rect">
                <a:avLst/>
              </a:prstGeom>
              <a:blipFill>
                <a:blip r:embed="rId4"/>
                <a:stretch>
                  <a:fillRect l="-1126" b="-2145"/>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13</a:t>
            </a:fld>
            <a:endParaRPr lang="en-US" sz="3000"/>
          </a:p>
        </p:txBody>
      </p:sp>
    </p:spTree>
    <p:extLst>
      <p:ext uri="{BB962C8B-B14F-4D97-AF65-F5344CB8AC3E}">
        <p14:creationId xmlns:p14="http://schemas.microsoft.com/office/powerpoint/2010/main" val="452218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28336" y="1609725"/>
                <a:ext cx="16778664" cy="6879960"/>
              </a:xfrm>
              <a:prstGeom prst="rect">
                <a:avLst/>
              </a:prstGeom>
              <a:noFill/>
            </p:spPr>
            <p:txBody>
              <a:bodyPr wrap="square" rtlCol="0">
                <a:spAutoFit/>
              </a:bodyPr>
              <a:lstStyle/>
              <a:p>
                <a:pPr algn="just">
                  <a:lnSpc>
                    <a:spcPct val="150000"/>
                  </a:lnSpc>
                </a:pPr>
                <a:r>
                  <a:rPr lang="en-US" sz="3700" b="1" dirty="0">
                    <a:solidFill>
                      <a:srgbClr val="000000"/>
                    </a:solidFill>
                    <a:effectLst/>
                    <a:latin typeface="+mj-lt"/>
                    <a:ea typeface="Times New Roman" panose="02020603050405020304" pitchFamily="18" charset="0"/>
                  </a:rPr>
                  <a:t>Bộ </a:t>
                </a:r>
                <a:r>
                  <a:rPr lang="en-US" sz="3700" b="1" dirty="0" err="1">
                    <a:solidFill>
                      <a:srgbClr val="000000"/>
                    </a:solidFill>
                    <a:effectLst/>
                    <a:latin typeface="+mj-lt"/>
                    <a:ea typeface="Times New Roman" panose="02020603050405020304" pitchFamily="18" charset="0"/>
                  </a:rPr>
                  <a:t>truy</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xuất</a:t>
                </a:r>
                <a:r>
                  <a:rPr lang="en-US" sz="3700" b="1" dirty="0">
                    <a:solidFill>
                      <a:srgbClr val="000000"/>
                    </a:solidFill>
                    <a:effectLst/>
                    <a:latin typeface="+mj-lt"/>
                    <a:ea typeface="Times New Roman" panose="02020603050405020304" pitchFamily="18" charset="0"/>
                  </a:rPr>
                  <a:t>:</a:t>
                </a:r>
              </a:p>
              <a:p>
                <a:pPr algn="just">
                  <a:lnSpc>
                    <a:spcPct val="150000"/>
                  </a:lnSpc>
                </a:pPr>
                <a:r>
                  <a:rPr lang="en-US" sz="3700" b="1" dirty="0">
                    <a:solidFill>
                      <a:srgbClr val="000000"/>
                    </a:solidFill>
                    <a:effectLst/>
                    <a:latin typeface="+mj-lt"/>
                    <a:ea typeface="Times New Roman" panose="02020603050405020304" pitchFamily="18" charset="0"/>
                  </a:rPr>
                  <a:t>Nhúng </a:t>
                </a: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b="1" dirty="0">
                    <a:solidFill>
                      <a:schemeClr val="tx1"/>
                    </a:solidFill>
                    <a:effectLst/>
                    <a:latin typeface="+mj-lt"/>
                    <a:ea typeface="Times New Roman" panose="02020603050405020304" pitchFamily="18" charset="0"/>
                  </a:rPr>
                  <a:t>“</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en-US" sz="3700" b="1" i="1" dirty="0">
                  <a:latin typeface="+mj-lt"/>
                </a:endParaRP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Tính</a:t>
                </a:r>
                <a:r>
                  <a:rPr lang="en-US" sz="3700" b="1" dirty="0">
                    <a:solidFill>
                      <a:srgbClr val="000000"/>
                    </a:solidFill>
                    <a:latin typeface="+mj-lt"/>
                    <a:ea typeface="Times New Roman" panose="02020603050405020304" pitchFamily="18" charset="0"/>
                  </a:rPr>
                  <a:t> Cosine </a:t>
                </a:r>
                <a:r>
                  <a:rPr lang="en-US" sz="3700" b="1" dirty="0" err="1">
                    <a:solidFill>
                      <a:srgbClr val="000000"/>
                    </a:solidFill>
                    <a:latin typeface="+mj-lt"/>
                    <a:ea typeface="Times New Roman" panose="02020603050405020304" pitchFamily="18" charset="0"/>
                  </a:rPr>
                  <a:t>Simalirity</a:t>
                </a:r>
                <a:r>
                  <a:rPr lang="en-US" sz="3700" b="1" dirty="0">
                    <a:solidFill>
                      <a:srgbClr val="000000"/>
                    </a:solidFill>
                    <a:latin typeface="+mj-lt"/>
                    <a:ea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𝑐𝑜𝑠</m:t>
                      </m:r>
                      <m:d>
                        <m:dPr>
                          <m:ctrlPr>
                            <a:rPr lang="en-US" sz="370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smtClean="0">
                              <a:solidFill>
                                <a:srgbClr val="000000"/>
                              </a:solidFill>
                              <a:effectLst/>
                              <a:latin typeface="Cambria Math" panose="02040503050406030204" pitchFamily="18" charset="0"/>
                              <a:ea typeface="Times New Roman" panose="02020603050405020304" pitchFamily="18" charset="0"/>
                            </a:rPr>
                            <m:t>, </m:t>
                          </m:r>
                          <m:r>
                            <a:rPr lang="en-US" sz="3700" b="0" i="1" smtClean="0">
                              <a:solidFill>
                                <a:srgbClr val="000000"/>
                              </a:solidFill>
                              <a:effectLst/>
                              <a:latin typeface="Cambria Math" panose="02040503050406030204" pitchFamily="18" charset="0"/>
                              <a:ea typeface="Times New Roman" panose="02020603050405020304" pitchFamily="18" charset="0"/>
                            </a:rPr>
                            <m:t>𝑑</m:t>
                          </m:r>
                        </m:e>
                      </m:d>
                      <m:r>
                        <a:rPr lang="en-US" sz="3700" b="0" i="1">
                          <a:solidFill>
                            <a:srgbClr val="000000"/>
                          </a:solidFill>
                          <a:latin typeface="Cambria Math" panose="02040503050406030204" pitchFamily="18" charset="0"/>
                          <a:ea typeface="Times New Roman" panose="02020603050405020304" pitchFamily="18" charset="0"/>
                        </a:rPr>
                        <m:t>=</m:t>
                      </m:r>
                      <m:f>
                        <m:fPr>
                          <m:ctrlPr>
                            <a:rPr lang="en-US" sz="3700" i="1" smtClean="0">
                              <a:solidFill>
                                <a:srgbClr val="000000"/>
                              </a:solidFill>
                              <a:effectLst/>
                              <a:latin typeface="Cambria Math" panose="02040503050406030204" pitchFamily="18" charset="0"/>
                              <a:ea typeface="Times New Roman" panose="02020603050405020304" pitchFamily="18" charset="0"/>
                            </a:rPr>
                          </m:ctrlPr>
                        </m:fPr>
                        <m:num>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a:solidFill>
                                <a:srgbClr val="000000"/>
                              </a:solidFill>
                              <a:latin typeface="Cambria Math" panose="02040503050406030204" pitchFamily="18" charset="0"/>
                              <a:ea typeface="Cambria Math" panose="02040503050406030204" pitchFamily="18" charset="0"/>
                            </a:rPr>
                            <m:t>∙</m:t>
                          </m:r>
                          <m:r>
                            <a:rPr lang="en-US" sz="3700" b="0" i="1" smtClean="0">
                              <a:solidFill>
                                <a:srgbClr val="000000"/>
                              </a:solidFill>
                              <a:effectLst/>
                              <a:latin typeface="Cambria Math" panose="02040503050406030204" pitchFamily="18" charset="0"/>
                              <a:ea typeface="Times New Roman" panose="02020603050405020304" pitchFamily="18" charset="0"/>
                            </a:rPr>
                            <m:t>𝑑</m:t>
                          </m:r>
                        </m:num>
                        <m:den>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𝑞</m:t>
                              </m:r>
                            </m:e>
                          </m:d>
                          <m:r>
                            <a:rPr lang="en-US" sz="3700" b="0" i="1" smtClean="0">
                              <a:solidFill>
                                <a:srgbClr val="000000"/>
                              </a:solidFill>
                              <a:latin typeface="Cambria Math" panose="02040503050406030204" pitchFamily="18" charset="0"/>
                              <a:ea typeface="Cambria Math" panose="02040503050406030204" pitchFamily="18" charset="0"/>
                            </a:rPr>
                            <m:t> ×</m:t>
                          </m:r>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𝑑</m:t>
                              </m:r>
                            </m:e>
                          </m:d>
                        </m:den>
                      </m:f>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dirty="0" err="1">
                    <a:solidFill>
                      <a:srgbClr val="000000"/>
                    </a:solidFill>
                    <a:latin typeface="+mj-lt"/>
                    <a:ea typeface="Times New Roman" panose="02020603050405020304" pitchFamily="18" charset="0"/>
                  </a:rPr>
                  <a:t>Trong</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đó</a:t>
                </a:r>
                <a:r>
                  <a:rPr lang="en-US" sz="3700" dirty="0">
                    <a:solidFill>
                      <a:srgbClr val="000000"/>
                    </a:solidFill>
                    <a:latin typeface="+mj-lt"/>
                    <a:ea typeface="Times New Roman" panose="02020603050405020304" pitchFamily="18" charset="0"/>
                  </a:rPr>
                  <a:t>:</a:t>
                </a:r>
              </a:p>
              <a:p>
                <a:pPr algn="just">
                  <a:lnSpc>
                    <a:spcPct val="150000"/>
                  </a:lnSpc>
                </a:pPr>
                <a:r>
                  <a:rPr lang="en-US" sz="3700" dirty="0">
                    <a:solidFill>
                      <a:srgbClr val="000000"/>
                    </a:solidFill>
                    <a:latin typeface="+mj-lt"/>
                    <a:ea typeface="Times New Roman" panose="02020603050405020304" pitchFamily="18" charset="0"/>
                  </a:rPr>
                  <a:t>q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d </a:t>
                </a:r>
                <a:r>
                  <a:rPr lang="en-US" sz="3700" dirty="0" err="1">
                    <a:solidFill>
                      <a:srgbClr val="000000"/>
                    </a:solidFill>
                    <a:latin typeface="+mj-lt"/>
                    <a:ea typeface="Times New Roman" panose="02020603050405020304" pitchFamily="18" charset="0"/>
                  </a:rPr>
                  <a:t>là</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hai</a:t>
                </a:r>
                <a:r>
                  <a:rPr lang="en-US" sz="3700" dirty="0">
                    <a:solidFill>
                      <a:srgbClr val="000000"/>
                    </a:solidFill>
                    <a:latin typeface="+mj-lt"/>
                    <a:ea typeface="Times New Roman" panose="02020603050405020304" pitchFamily="18" charset="0"/>
                  </a:rPr>
                  <a:t> vector</a:t>
                </a: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28336" y="1609725"/>
                <a:ext cx="16778664" cy="6879960"/>
              </a:xfrm>
              <a:prstGeom prst="rect">
                <a:avLst/>
              </a:prstGeom>
              <a:blipFill>
                <a:blip r:embed="rId4"/>
                <a:stretch>
                  <a:fillRect l="-1126" b="-2480"/>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14</a:t>
            </a:fld>
            <a:endParaRPr lang="en-US" sz="3000"/>
          </a:p>
        </p:txBody>
      </p:sp>
    </p:spTree>
    <p:extLst>
      <p:ext uri="{BB962C8B-B14F-4D97-AF65-F5344CB8AC3E}">
        <p14:creationId xmlns:p14="http://schemas.microsoft.com/office/powerpoint/2010/main" val="323067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439915" y="1006681"/>
                <a:ext cx="16778664" cy="255230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Câu</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hỏi</a:t>
                </a:r>
                <a:r>
                  <a:rPr lang="en-US" sz="3700" b="1" dirty="0">
                    <a:solidFill>
                      <a:srgbClr val="000000"/>
                    </a:solidFill>
                    <a:latin typeface="+mj-lt"/>
                    <a:ea typeface="Times New Roman" panose="02020603050405020304" pitchFamily="18" charset="0"/>
                  </a:rPr>
                  <a:t>(q): </a:t>
                </a:r>
                <a14:m>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a14:m>
                <a:endParaRPr lang="en-US" sz="3700" dirty="0">
                  <a:solidFill>
                    <a:srgbClr val="000000"/>
                  </a:solidFill>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Ngữ</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cảnh</a:t>
                </a:r>
                <a:r>
                  <a:rPr lang="en-US" sz="3700" b="1" dirty="0">
                    <a:solidFill>
                      <a:srgbClr val="000000"/>
                    </a:solidFill>
                    <a:latin typeface="+mj-lt"/>
                    <a:ea typeface="Times New Roman" panose="02020603050405020304" pitchFamily="18" charset="0"/>
                  </a:rPr>
                  <a:t>(d):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endParaRPr lang="en-US" sz="3700" dirty="0">
                  <a:solidFill>
                    <a:srgbClr val="000000"/>
                  </a:solidFill>
                  <a:latin typeface="+mj-lt"/>
                  <a:ea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439915" y="1006681"/>
                <a:ext cx="16778664" cy="2552302"/>
              </a:xfrm>
              <a:prstGeom prst="rect">
                <a:avLst/>
              </a:prstGeom>
              <a:blipFill>
                <a:blip r:embed="rId4"/>
                <a:stretch>
                  <a:fillRect l="-1126"/>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15</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A717-335D-4926-9132-D9F1647852E2}"/>
                  </a:ext>
                </a:extLst>
              </p:cNvPr>
              <p:cNvSpPr txBox="1"/>
              <p:nvPr/>
            </p:nvSpPr>
            <p:spPr>
              <a:xfrm>
                <a:off x="-357564" y="2738052"/>
                <a:ext cx="16535400" cy="2615203"/>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vi-VN" sz="3700" b="1" i="1" smtClean="0">
                          <a:solidFill>
                            <a:srgbClr val="000000"/>
                          </a:solidFill>
                          <a:latin typeface="Cambria Math" panose="02040503050406030204" pitchFamily="18" charset="0"/>
                          <a:ea typeface="Times New Roman" panose="02020603050405020304" pitchFamily="18" charset="0"/>
                        </a:rPr>
                        <m:t>𝒒</m:t>
                      </m:r>
                      <m:r>
                        <a:rPr lang="vi-VN" sz="3700" b="1" i="1" smtClean="0">
                          <a:solidFill>
                            <a:srgbClr val="000000"/>
                          </a:solidFill>
                          <a:latin typeface="Cambria Math" panose="02040503050406030204" pitchFamily="18" charset="0"/>
                          <a:ea typeface="Cambria Math" panose="02040503050406030204" pitchFamily="18" charset="0"/>
                        </a:rPr>
                        <m:t>∙</m:t>
                      </m:r>
                      <m:r>
                        <a:rPr lang="vi-VN" sz="3700" b="1" i="1" smtClean="0">
                          <a:solidFill>
                            <a:srgbClr val="000000"/>
                          </a:solidFill>
                          <a:latin typeface="Cambria Math" panose="02040503050406030204" pitchFamily="18" charset="0"/>
                          <a:ea typeface="Cambria Math" panose="02040503050406030204" pitchFamily="18" charset="0"/>
                        </a:rPr>
                        <m:t>𝒅</m:t>
                      </m:r>
                      <m:r>
                        <a:rPr lang="vi-VN" sz="3700" b="0" i="1" smtClean="0">
                          <a:solidFill>
                            <a:srgbClr val="000000"/>
                          </a:solidFill>
                          <a:latin typeface="Cambria Math" panose="02040503050406030204" pitchFamily="18" charset="0"/>
                          <a:ea typeface="Cambria Math" panose="02040503050406030204" pitchFamily="18" charset="0"/>
                        </a:rPr>
                        <m:t>=0.0303 ×0.0486+0.0043×0.0157+0.0108×0.0119+…+</m:t>
                      </m:r>
                      <m:r>
                        <a:rPr lang="vi-VN" sz="3700" i="1">
                          <a:solidFill>
                            <a:srgbClr val="000000"/>
                          </a:solidFill>
                          <a:latin typeface="Cambria Math" panose="02040503050406030204" pitchFamily="18" charset="0"/>
                          <a:ea typeface="Cambria Math" panose="02040503050406030204" pitchFamily="18" charset="0"/>
                        </a:rPr>
                        <m:t>0.0721×0.0816+0.0106×0.002+0.0015×0.0055=0.3179217</m:t>
                      </m:r>
                    </m:oMath>
                  </m:oMathPara>
                </a14:m>
                <a:endParaRPr lang="vi-VN" sz="3700" b="0" dirty="0">
                  <a:solidFill>
                    <a:srgbClr val="000000"/>
                  </a:solidFill>
                  <a:latin typeface="+mj-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59EA717-335D-4926-9132-D9F1647852E2}"/>
                  </a:ext>
                </a:extLst>
              </p:cNvPr>
              <p:cNvSpPr txBox="1">
                <a:spLocks noRot="1" noChangeAspect="1" noMove="1" noResize="1" noEditPoints="1" noAdjustHandles="1" noChangeArrowheads="1" noChangeShapeType="1" noTextEdit="1"/>
              </p:cNvSpPr>
              <p:nvPr/>
            </p:nvSpPr>
            <p:spPr>
              <a:xfrm>
                <a:off x="-357564" y="2738052"/>
                <a:ext cx="16535400" cy="2615203"/>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8B7CBA-9450-4DFA-8B3B-E5304585708E}"/>
                  </a:ext>
                </a:extLst>
              </p:cNvPr>
              <p:cNvSpPr txBox="1"/>
              <p:nvPr/>
            </p:nvSpPr>
            <p:spPr>
              <a:xfrm>
                <a:off x="152400" y="5261908"/>
                <a:ext cx="18412861" cy="804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𝒒</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0.0303</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0.0043</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0.0108</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0.0721</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0.0015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=0.5468969</m:t>
                      </m:r>
                    </m:oMath>
                  </m:oMathPara>
                </a14:m>
                <a:endParaRPr lang="en-US" sz="3700" dirty="0">
                  <a:solidFill>
                    <a:srgbClr val="000000"/>
                  </a:solidFill>
                  <a:latin typeface="+mj-lt"/>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8B7CBA-9450-4DFA-8B3B-E5304585708E}"/>
                  </a:ext>
                </a:extLst>
              </p:cNvPr>
              <p:cNvSpPr txBox="1">
                <a:spLocks noRot="1" noChangeAspect="1" noMove="1" noResize="1" noEditPoints="1" noAdjustHandles="1" noChangeArrowheads="1" noChangeShapeType="1" noTextEdit="1"/>
              </p:cNvSpPr>
              <p:nvPr/>
            </p:nvSpPr>
            <p:spPr>
              <a:xfrm>
                <a:off x="152400" y="5261908"/>
                <a:ext cx="18412861" cy="804964"/>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19A923-1913-4155-A02B-D1E86976B72D}"/>
                  </a:ext>
                </a:extLst>
              </p:cNvPr>
              <p:cNvSpPr txBox="1"/>
              <p:nvPr/>
            </p:nvSpPr>
            <p:spPr>
              <a:xfrm>
                <a:off x="395287" y="6259642"/>
                <a:ext cx="20173950" cy="8049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𝒅</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vi-VN" sz="3700" i="1" dirty="0">
                                  <a:latin typeface="Cambria Math" panose="02040503050406030204" pitchFamily="18" charset="0"/>
                                </a:rPr>
                                <m:t>0.0486</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0.0157</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0.0119</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0.0816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0.002</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0.0055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=0.64140844</m:t>
                      </m:r>
                    </m:oMath>
                  </m:oMathPara>
                </a14:m>
                <a:endParaRPr lang="en-US" sz="3700" dirty="0">
                  <a:solidFill>
                    <a:srgbClr val="000000"/>
                  </a:solidFill>
                  <a:latin typeface="+mj-lt"/>
                  <a:ea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919A923-1913-4155-A02B-D1E86976B72D}"/>
                  </a:ext>
                </a:extLst>
              </p:cNvPr>
              <p:cNvSpPr txBox="1">
                <a:spLocks noRot="1" noChangeAspect="1" noMove="1" noResize="1" noEditPoints="1" noAdjustHandles="1" noChangeArrowheads="1" noChangeShapeType="1" noTextEdit="1"/>
              </p:cNvSpPr>
              <p:nvPr/>
            </p:nvSpPr>
            <p:spPr>
              <a:xfrm>
                <a:off x="395287" y="6259642"/>
                <a:ext cx="20173950" cy="804964"/>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7C73DF-8346-4674-8ECD-3CF6928EFC47}"/>
                  </a:ext>
                </a:extLst>
              </p:cNvPr>
              <p:cNvSpPr txBox="1"/>
              <p:nvPr/>
            </p:nvSpPr>
            <p:spPr>
              <a:xfrm>
                <a:off x="420865" y="7321232"/>
                <a:ext cx="16716375"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𝒒</m:t>
                          </m:r>
                        </m:e>
                      </m:d>
                      <m:r>
                        <a:rPr lang="vi-VN" sz="3700" b="1" i="1" dirty="0" smtClean="0">
                          <a:latin typeface="Cambria Math" panose="02040503050406030204" pitchFamily="18" charset="0"/>
                          <a:ea typeface="Cambria Math" panose="02040503050406030204" pitchFamily="18" charset="0"/>
                        </a:rPr>
                        <m:t>×</m:t>
                      </m:r>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𝒅</m:t>
                          </m:r>
                        </m:e>
                      </m:d>
                      <m:r>
                        <a:rPr lang="vi-VN" sz="3700" i="1" dirty="0">
                          <a:latin typeface="Cambria Math" panose="02040503050406030204" pitchFamily="18" charset="0"/>
                        </a:rPr>
                        <m:t>=0.35078428747</m:t>
                      </m:r>
                    </m:oMath>
                  </m:oMathPara>
                </a14:m>
                <a:endParaRPr lang="vi-VN" sz="3700" i="1" dirty="0">
                  <a:latin typeface="+mj-lt"/>
                </a:endParaRPr>
              </a:p>
            </p:txBody>
          </p:sp>
        </mc:Choice>
        <mc:Fallback xmlns="">
          <p:sp>
            <p:nvSpPr>
              <p:cNvPr id="16" name="TextBox 15">
                <a:extLst>
                  <a:ext uri="{FF2B5EF4-FFF2-40B4-BE49-F238E27FC236}">
                    <a16:creationId xmlns:a16="http://schemas.microsoft.com/office/drawing/2014/main" id="{297C73DF-8346-4674-8ECD-3CF6928EFC47}"/>
                  </a:ext>
                </a:extLst>
              </p:cNvPr>
              <p:cNvSpPr txBox="1">
                <a:spLocks noRot="1" noChangeAspect="1" noMove="1" noResize="1" noEditPoints="1" noAdjustHandles="1" noChangeArrowheads="1" noChangeShapeType="1" noTextEdit="1"/>
              </p:cNvSpPr>
              <p:nvPr/>
            </p:nvSpPr>
            <p:spPr>
              <a:xfrm>
                <a:off x="420865" y="7321232"/>
                <a:ext cx="16716375" cy="661720"/>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95FB1A-78C2-4638-BBBB-EF4B5467586A}"/>
                  </a:ext>
                </a:extLst>
              </p:cNvPr>
              <p:cNvSpPr txBox="1"/>
              <p:nvPr/>
            </p:nvSpPr>
            <p:spPr>
              <a:xfrm>
                <a:off x="439915" y="8414601"/>
                <a:ext cx="8283678" cy="173143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700" i="1" smtClean="0">
                          <a:solidFill>
                            <a:srgbClr val="000000"/>
                          </a:solidFill>
                          <a:latin typeface="Cambria Math" panose="02040503050406030204" pitchFamily="18" charset="0"/>
                          <a:ea typeface="Times New Roman" panose="02020603050405020304" pitchFamily="18" charset="0"/>
                        </a:rPr>
                        <m:t>𝑐𝑜𝑠</m:t>
                      </m:r>
                      <m:d>
                        <m:dPr>
                          <m:ctrlPr>
                            <a:rPr lang="en-US" sz="3700" i="1">
                              <a:solidFill>
                                <a:srgbClr val="000000"/>
                              </a:solidFill>
                              <a:latin typeface="Cambria Math" panose="02040503050406030204" pitchFamily="18" charset="0"/>
                              <a:ea typeface="Times New Roman" panose="02020603050405020304" pitchFamily="18" charset="0"/>
                            </a:rPr>
                          </m:ctrlPr>
                        </m:dPr>
                        <m:e>
                          <m:r>
                            <a:rPr lang="en-US" sz="3700" i="1">
                              <a:solidFill>
                                <a:srgbClr val="000000"/>
                              </a:solidFill>
                              <a:latin typeface="Cambria Math" panose="02040503050406030204" pitchFamily="18" charset="0"/>
                              <a:ea typeface="Times New Roman" panose="02020603050405020304" pitchFamily="18" charset="0"/>
                            </a:rPr>
                            <m:t>𝑞</m:t>
                          </m:r>
                          <m:r>
                            <a:rPr lang="en-US" sz="3700" i="1">
                              <a:solidFill>
                                <a:srgbClr val="000000"/>
                              </a:solidFill>
                              <a:latin typeface="Cambria Math" panose="02040503050406030204" pitchFamily="18" charset="0"/>
                              <a:ea typeface="Times New Roman" panose="02020603050405020304" pitchFamily="18" charset="0"/>
                            </a:rPr>
                            <m:t>, </m:t>
                          </m:r>
                          <m:r>
                            <a:rPr lang="en-US" sz="3700" i="1">
                              <a:solidFill>
                                <a:srgbClr val="000000"/>
                              </a:solidFill>
                              <a:latin typeface="Cambria Math" panose="02040503050406030204" pitchFamily="18" charset="0"/>
                              <a:ea typeface="Times New Roman" panose="02020603050405020304" pitchFamily="18" charset="0"/>
                            </a:rPr>
                            <m:t>𝑑</m:t>
                          </m:r>
                        </m:e>
                      </m:d>
                      <m:r>
                        <a:rPr lang="en-US" sz="3700" i="1">
                          <a:solidFill>
                            <a:srgbClr val="000000"/>
                          </a:solidFill>
                          <a:latin typeface="Cambria Math" panose="02040503050406030204" pitchFamily="18" charset="0"/>
                          <a:ea typeface="Times New Roman" panose="02020603050405020304" pitchFamily="18" charset="0"/>
                        </a:rPr>
                        <m:t>=</m:t>
                      </m:r>
                      <m:f>
                        <m:fPr>
                          <m:ctrlPr>
                            <a:rPr lang="en-US" sz="3700" b="0" i="1" smtClean="0">
                              <a:solidFill>
                                <a:srgbClr val="000000"/>
                              </a:solidFill>
                              <a:latin typeface="Cambria Math" panose="02040503050406030204" pitchFamily="18" charset="0"/>
                              <a:ea typeface="Times New Roman" panose="02020603050405020304" pitchFamily="18" charset="0"/>
                            </a:rPr>
                          </m:ctrlPr>
                        </m:fPr>
                        <m:num>
                          <m:r>
                            <a:rPr lang="en-US" sz="3700" b="0" i="1" smtClean="0">
                              <a:solidFill>
                                <a:srgbClr val="000000"/>
                              </a:solidFill>
                              <a:latin typeface="Cambria Math" panose="02040503050406030204" pitchFamily="18" charset="0"/>
                              <a:ea typeface="Times New Roman" panose="02020603050405020304" pitchFamily="18" charset="0"/>
                            </a:rPr>
                            <m:t>0.3179217</m:t>
                          </m:r>
                        </m:num>
                        <m:den>
                          <m:r>
                            <a:rPr lang="en-US" sz="3700" b="0" i="1" smtClean="0">
                              <a:solidFill>
                                <a:srgbClr val="000000"/>
                              </a:solidFill>
                              <a:latin typeface="Cambria Math" panose="02040503050406030204" pitchFamily="18" charset="0"/>
                              <a:ea typeface="Times New Roman" panose="02020603050405020304" pitchFamily="18" charset="0"/>
                            </a:rPr>
                            <m:t>0.35078428747</m:t>
                          </m:r>
                        </m:den>
                      </m:f>
                      <m:r>
                        <a:rPr lang="en-US" sz="3700" i="1">
                          <a:solidFill>
                            <a:srgbClr val="000000"/>
                          </a:solidFill>
                          <a:latin typeface="Cambria Math" panose="02040503050406030204" pitchFamily="18" charset="0"/>
                          <a:ea typeface="Times New Roman" panose="02020603050405020304" pitchFamily="18" charset="0"/>
                        </a:rPr>
                        <m:t>=0.9063</m:t>
                      </m:r>
                    </m:oMath>
                  </m:oMathPara>
                </a14:m>
                <a:endParaRPr lang="en-US" sz="3700" b="0" i="1" dirty="0">
                  <a:solidFill>
                    <a:srgbClr val="000000"/>
                  </a:solidFill>
                  <a:latin typeface="+mj-lt"/>
                  <a:ea typeface="Times New Roman" panose="02020603050405020304" pitchFamily="18" charset="0"/>
                </a:endParaRPr>
              </a:p>
              <a:p>
                <a:endParaRPr lang="vi-VN" sz="3700" i="1" dirty="0">
                  <a:latin typeface="+mj-lt"/>
                </a:endParaRPr>
              </a:p>
            </p:txBody>
          </p:sp>
        </mc:Choice>
        <mc:Fallback xmlns="">
          <p:sp>
            <p:nvSpPr>
              <p:cNvPr id="18" name="TextBox 17">
                <a:extLst>
                  <a:ext uri="{FF2B5EF4-FFF2-40B4-BE49-F238E27FC236}">
                    <a16:creationId xmlns:a16="http://schemas.microsoft.com/office/drawing/2014/main" id="{D895FB1A-78C2-4638-BBBB-EF4B5467586A}"/>
                  </a:ext>
                </a:extLst>
              </p:cNvPr>
              <p:cNvSpPr txBox="1">
                <a:spLocks noRot="1" noChangeAspect="1" noMove="1" noResize="1" noEditPoints="1" noAdjustHandles="1" noChangeArrowheads="1" noChangeShapeType="1" noTextEdit="1"/>
              </p:cNvSpPr>
              <p:nvPr/>
            </p:nvSpPr>
            <p:spPr>
              <a:xfrm>
                <a:off x="439915" y="8414601"/>
                <a:ext cx="8283678" cy="1731436"/>
              </a:xfrm>
              <a:prstGeom prst="rect">
                <a:avLst/>
              </a:prstGeom>
              <a:blipFill>
                <a:blip r:embed="rId9"/>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01638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47336" y="1604721"/>
            <a:ext cx="16778664" cy="4260462"/>
          </a:xfrm>
          <a:prstGeom prst="rect">
            <a:avLst/>
          </a:prstGeom>
          <a:noFill/>
        </p:spPr>
        <p:txBody>
          <a:bodyPr wrap="square" rtlCol="0">
            <a:spAutoFit/>
          </a:bodyPr>
          <a:lstStyle/>
          <a:p>
            <a:pPr algn="just">
              <a:lnSpc>
                <a:spcPct val="150000"/>
              </a:lnSpc>
            </a:pPr>
            <a:r>
              <a:rPr lang="en-US" sz="3700" dirty="0">
                <a:solidFill>
                  <a:srgbClr val="000000"/>
                </a:solidFill>
                <a:effectLst/>
                <a:latin typeface="+mj-lt"/>
                <a:ea typeface="SimSun" panose="02010600030101010101" pitchFamily="2" charset="-122"/>
              </a:rPr>
              <a:t>Cosine </a:t>
            </a:r>
            <a:r>
              <a:rPr lang="en-US" sz="3700" dirty="0" err="1">
                <a:solidFill>
                  <a:srgbClr val="000000"/>
                </a:solidFill>
                <a:effectLst/>
                <a:latin typeface="+mj-lt"/>
                <a:ea typeface="SimSun" panose="02010600030101010101" pitchFamily="2" charset="-122"/>
              </a:rPr>
              <a:t>S</a:t>
            </a:r>
            <a:r>
              <a:rPr lang="en-US" sz="3700" dirty="0" err="1">
                <a:solidFill>
                  <a:srgbClr val="000000"/>
                </a:solidFill>
                <a:latin typeface="+mj-lt"/>
                <a:ea typeface="SimSun" panose="02010600030101010101" pitchFamily="2" charset="-122"/>
              </a:rPr>
              <a:t>imalirity</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giữa</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câu</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hỏi</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và</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ngữ</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cảnh</a:t>
            </a:r>
            <a:endParaRPr lang="en-US" sz="3700" b="1" dirty="0">
              <a:solidFill>
                <a:srgbClr val="000000"/>
              </a:solidFill>
              <a:effectLst/>
              <a:latin typeface="+mj-lt"/>
              <a:ea typeface="Times New Roman" panose="02020603050405020304" pitchFamily="18" charset="0"/>
            </a:endParaRPr>
          </a:p>
          <a:p>
            <a:pPr marL="571500" indent="-571500" algn="just">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1: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 0.9063</a:t>
            </a:r>
          </a:p>
          <a:p>
            <a:pPr marL="571500" indent="-571500">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2: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 0.5209 </a:t>
            </a:r>
          </a:p>
          <a:p>
            <a:pPr marL="571500" indent="-571500">
              <a:lnSpc>
                <a:spcPct val="150000"/>
              </a:lnSpc>
              <a:buFont typeface="Arial" panose="020B0604020202020204" pitchFamily="34" charset="0"/>
              <a:buChar char="•"/>
            </a:pPr>
            <a:r>
              <a:rPr lang="en-US" sz="3700" dirty="0">
                <a:solidFill>
                  <a:schemeClr val="tx1"/>
                </a:solidFill>
                <a:effectLst/>
                <a:latin typeface="+mj-lt"/>
                <a:ea typeface="Times New Roman" panose="02020603050405020304" pitchFamily="18" charset="0"/>
              </a:rPr>
              <a:t>3: “</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 0.0088</a:t>
            </a:r>
          </a:p>
          <a:p>
            <a:pPr algn="just">
              <a:lnSpc>
                <a:spcPct val="150000"/>
              </a:lnSpc>
            </a:pPr>
            <a:r>
              <a:rPr lang="en-US" sz="3700" dirty="0" err="1">
                <a:solidFill>
                  <a:srgbClr val="000000"/>
                </a:solidFill>
                <a:latin typeface="+mj-lt"/>
                <a:ea typeface="Times New Roman" panose="02020603050405020304" pitchFamily="18" charset="0"/>
              </a:rPr>
              <a:t>Lấy</a:t>
            </a:r>
            <a:r>
              <a:rPr lang="en-US" sz="3700" dirty="0">
                <a:solidFill>
                  <a:srgbClr val="000000"/>
                </a:solidFill>
                <a:latin typeface="+mj-lt"/>
                <a:ea typeface="Times New Roman" panose="02020603050405020304" pitchFamily="18" charset="0"/>
              </a:rPr>
              <a:t> ra </a:t>
            </a:r>
            <a:r>
              <a:rPr lang="en-US" sz="3700" dirty="0" err="1">
                <a:solidFill>
                  <a:srgbClr val="000000"/>
                </a:solidFill>
                <a:latin typeface="+mj-lt"/>
                <a:ea typeface="Times New Roman" panose="02020603050405020304" pitchFamily="18" charset="0"/>
              </a:rPr>
              <a:t>ngữ</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cảnh</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có</a:t>
            </a:r>
            <a:r>
              <a:rPr lang="en-US" sz="3700" dirty="0">
                <a:solidFill>
                  <a:srgbClr val="000000"/>
                </a:solidFill>
                <a:latin typeface="+mj-lt"/>
                <a:ea typeface="Times New Roman" panose="02020603050405020304" pitchFamily="18" charset="0"/>
              </a:rPr>
              <a:t> Cosine </a:t>
            </a:r>
            <a:r>
              <a:rPr lang="en-US" sz="3700" dirty="0" err="1">
                <a:solidFill>
                  <a:srgbClr val="000000"/>
                </a:solidFill>
                <a:latin typeface="+mj-lt"/>
                <a:ea typeface="Times New Roman" panose="02020603050405020304" pitchFamily="18" charset="0"/>
              </a:rPr>
              <a:t>Simalirity</a:t>
            </a:r>
            <a:r>
              <a:rPr lang="en-US" sz="3700" dirty="0">
                <a:solidFill>
                  <a:srgbClr val="000000"/>
                </a:solidFill>
                <a:latin typeface="+mj-lt"/>
                <a:ea typeface="Times New Roman" panose="02020603050405020304" pitchFamily="18" charset="0"/>
              </a:rPr>
              <a:t> cao </a:t>
            </a:r>
            <a:r>
              <a:rPr lang="en-US" sz="3700" dirty="0" err="1">
                <a:solidFill>
                  <a:srgbClr val="000000"/>
                </a:solidFill>
                <a:latin typeface="+mj-lt"/>
                <a:ea typeface="Times New Roman" panose="02020603050405020304" pitchFamily="18" charset="0"/>
              </a:rPr>
              <a:t>nhất</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k=2: 1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2</a:t>
            </a:r>
            <a:endParaRPr lang="en-US" sz="3700" dirty="0">
              <a:solidFill>
                <a:srgbClr val="000000"/>
              </a:solidFill>
              <a:effectLst/>
              <a:latin typeface="+mj-lt"/>
              <a:ea typeface="Times New Roman" panose="02020603050405020304" pitchFamily="18" charset="0"/>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16</a:t>
            </a:fld>
            <a:endParaRPr lang="en-US" sz="3000"/>
          </a:p>
        </p:txBody>
      </p:sp>
    </p:spTree>
    <p:extLst>
      <p:ext uri="{BB962C8B-B14F-4D97-AF65-F5344CB8AC3E}">
        <p14:creationId xmlns:p14="http://schemas.microsoft.com/office/powerpoint/2010/main" val="122008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356936" y="1500796"/>
            <a:ext cx="16778664" cy="596862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Đưa</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vào</a:t>
            </a:r>
            <a:r>
              <a:rPr lang="en-US" sz="3700" b="1" dirty="0">
                <a:solidFill>
                  <a:srgbClr val="000000"/>
                </a:solidFill>
                <a:latin typeface="+mj-lt"/>
                <a:ea typeface="Times New Roman" panose="02020603050405020304" pitchFamily="18" charset="0"/>
              </a:rPr>
              <a:t> LLM </a:t>
            </a:r>
            <a:r>
              <a:rPr lang="en-US" sz="3700" b="1" dirty="0" err="1">
                <a:solidFill>
                  <a:srgbClr val="000000"/>
                </a:solidFill>
                <a:latin typeface="+mj-lt"/>
                <a:ea typeface="Times New Roman" panose="02020603050405020304" pitchFamily="18" charset="0"/>
              </a:rPr>
              <a:t>cùng</a:t>
            </a:r>
            <a:r>
              <a:rPr lang="en-US" sz="3700" b="1" dirty="0">
                <a:solidFill>
                  <a:srgbClr val="000000"/>
                </a:solidFill>
                <a:latin typeface="+mj-lt"/>
                <a:ea typeface="Times New Roman" panose="02020603050405020304" pitchFamily="18" charset="0"/>
              </a:rPr>
              <a:t> prompt</a:t>
            </a:r>
            <a:r>
              <a:rPr lang="en-US" sz="3700" b="1" dirty="0">
                <a:solidFill>
                  <a:srgbClr val="000000"/>
                </a:solidFill>
                <a:effectLst/>
                <a:latin typeface="+mj-lt"/>
                <a:ea typeface="Times New Roman" panose="02020603050405020304" pitchFamily="18" charset="0"/>
              </a:rPr>
              <a:t>: </a:t>
            </a:r>
          </a:p>
          <a:p>
            <a:pPr algn="just">
              <a:lnSpc>
                <a:spcPct val="150000"/>
              </a:lnSpc>
            </a:pPr>
            <a:r>
              <a:rPr lang="en-US" sz="3700" dirty="0" err="1">
                <a:solidFill>
                  <a:srgbClr val="000000"/>
                </a:solidFill>
                <a:effectLst/>
                <a:latin typeface="+mj-lt"/>
                <a:ea typeface="Times New Roman" panose="02020603050405020304" pitchFamily="18" charset="0"/>
              </a:rPr>
              <a:t>Hãy</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dựa</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vào</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tài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liệu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được</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cung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cấp</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trả</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lời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câu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hỏi</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rPr>
              <a:t>t</a:t>
            </a:r>
            <a:r>
              <a:rPr lang="en-US" sz="3700" dirty="0">
                <a:solidFill>
                  <a:srgbClr val="000000"/>
                </a:solidFill>
                <a:effectLst/>
                <a:latin typeface="+mj-lt"/>
                <a:ea typeface="Times New Roman" panose="02020603050405020304" pitchFamily="18" charset="0"/>
              </a:rPr>
              <a: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nào</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Tài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liệu</a:t>
            </a:r>
            <a:r>
              <a:rPr lang="en-US" sz="3700" b="1"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Phản</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hồi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từ</a:t>
            </a:r>
            <a:r>
              <a:rPr lang="en-US" sz="3700" b="1" dirty="0">
                <a:solidFill>
                  <a:srgbClr val="000000"/>
                </a:solidFill>
                <a:effectLst/>
                <a:latin typeface="+mj-lt"/>
                <a:ea typeface="Times New Roman" panose="02020603050405020304" pitchFamily="18" charset="0"/>
              </a:rPr>
              <a:t> LLM: </a:t>
            </a:r>
            <a:r>
              <a:rPr lang="en-US" sz="3700" dirty="0" err="1">
                <a:solidFill>
                  <a:srgbClr val="000000"/>
                </a:solidFill>
                <a:effectLst/>
                <a:latin typeface="+mj-lt"/>
                <a:ea typeface="Times New Roman" panose="02020603050405020304" pitchFamily="18" charset="0"/>
              </a:rPr>
              <a:t>Ngành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17</a:t>
            </a:fld>
            <a:endParaRPr lang="en-US" sz="3000"/>
          </a:p>
        </p:txBody>
      </p:sp>
    </p:spTree>
    <p:extLst>
      <p:ext uri="{BB962C8B-B14F-4D97-AF65-F5344CB8AC3E}">
        <p14:creationId xmlns:p14="http://schemas.microsoft.com/office/powerpoint/2010/main" val="67282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292315-005E-4CEB-8D6F-6FDB2B053314}"/>
                  </a:ext>
                </a:extLst>
              </p:cNvPr>
              <p:cNvSpPr txBox="1"/>
              <p:nvPr/>
            </p:nvSpPr>
            <p:spPr>
              <a:xfrm>
                <a:off x="1143000" y="1496033"/>
                <a:ext cx="14630400" cy="5399235"/>
              </a:xfrm>
              <a:prstGeom prst="rect">
                <a:avLst/>
              </a:prstGeom>
              <a:noFill/>
            </p:spPr>
            <p:txBody>
              <a:bodyPr wrap="square" rtlCol="0">
                <a:spAutoFit/>
              </a:bodyPr>
              <a:lstStyle/>
              <a:p>
                <a:r>
                  <a:rPr lang="en-US" sz="3700" b="1" dirty="0">
                    <a:latin typeface="+mj-lt"/>
                    <a:cs typeface="Times New Roman" panose="02020603050405020304" pitchFamily="18" charset="0"/>
                  </a:rPr>
                  <a:t>Các </a:t>
                </a:r>
                <a:r>
                  <a:rPr lang="en-US" sz="3700" b="1" dirty="0" err="1">
                    <a:latin typeface="+mj-lt"/>
                    <a:cs typeface="Times New Roman" panose="02020603050405020304" pitchFamily="18" charset="0"/>
                  </a:rPr>
                  <a:t>phương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pháp</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tối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RAG</a:t>
                </a:r>
                <a:endParaRPr lang="en-US" sz="3700" dirty="0">
                  <a:latin typeface="+mj-lt"/>
                  <a:cs typeface="Times New Roman" panose="02020603050405020304" pitchFamily="18" charset="0"/>
                </a:endParaRPr>
              </a:p>
              <a:p>
                <a:pPr marL="514350" indent="-514350">
                  <a:buFont typeface="Arial" panose="020B0604020202020204" pitchFamily="34" charset="0"/>
                  <a:buChar char="•"/>
                </a:pPr>
                <a:r>
                  <a:rPr lang="en-US" sz="3700" b="1" dirty="0" err="1">
                    <a:latin typeface="+mj-lt"/>
                    <a:cs typeface="Times New Roman" panose="02020603050405020304" pitchFamily="18" charset="0"/>
                  </a:rPr>
                  <a:t>Sử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chỉ</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mục</a:t>
                </a:r>
                <a:endParaRPr lang="en-US" sz="3700" b="1" dirty="0">
                  <a:latin typeface="+mj-lt"/>
                  <a:cs typeface="Times New Roman" panose="02020603050405020304" pitchFamily="18" charset="0"/>
                </a:endParaRPr>
              </a:p>
              <a:p>
                <a:pPr lvl="1"/>
                <a:r>
                  <a:rPr lang="en-US" sz="3700" dirty="0">
                    <a:latin typeface="+mj-lt"/>
                    <a:cs typeface="Times New Roman" panose="02020603050405020304" pitchFamily="18" charset="0"/>
                  </a:rPr>
                  <a:t>Vector index:</a:t>
                </a:r>
                <a:r>
                  <a:rPr lang="vi-VN" sz="3700" dirty="0">
                    <a:latin typeface="+mj-lt"/>
                    <a:cs typeface="Times New Roman" panose="02020603050405020304" pitchFamily="18" charset="0"/>
                  </a:rPr>
                  <a:t> Tìm kiếm vector tương tự hiệu quả. Cấu trúc đa lớp, lớp trên thưa hơn.</a:t>
                </a:r>
              </a:p>
              <a:p>
                <a:pPr lvl="1"/>
                <a:endParaRPr lang="en-US" sz="3700" dirty="0">
                  <a:latin typeface="+mj-lt"/>
                </a:endParaRPr>
              </a:p>
              <a:p>
                <a:pPr lvl="1" fontAlgn="base">
                  <a:lnSpc>
                    <a:spcPct val="150000"/>
                  </a:lnSpc>
                  <a:buSzPts val="1000"/>
                  <a:tabLst>
                    <a:tab pos="914400" algn="l"/>
                  </a:tabLst>
                </a:pPr>
                <a:r>
                  <a:rPr lang="en-US" sz="3700" b="1" dirty="0" err="1">
                    <a:solidFill>
                      <a:srgbClr val="000000"/>
                    </a:solidFill>
                    <a:effectLst/>
                    <a:latin typeface="+mj-lt"/>
                    <a:ea typeface="Times New Roman" panose="02020603050405020304" pitchFamily="18" charset="0"/>
                    <a:cs typeface="Times New Roman" panose="02020603050405020304" pitchFamily="18" charset="0"/>
                  </a:rPr>
                  <a:t>Ví</a:t>
                </a:r>
                <a:r>
                  <a:rPr lang="en-US" sz="3700" b="1" dirty="0">
                    <a:solidFill>
                      <a:srgbClr val="000000"/>
                    </a:solidFill>
                    <a:effectLst/>
                    <a:latin typeface="+mj-lt"/>
                    <a:ea typeface="Times New Roman" panose="02020603050405020304" pitchFamily="18" charset="0"/>
                    <a:cs typeface="Times New Roman" panose="02020603050405020304" pitchFamily="18" charset="0"/>
                  </a:rPr>
                  <a:t> </a:t>
                </a:r>
                <a:r>
                  <a:rPr lang="en-US" sz="3700" b="1" dirty="0" err="1">
                    <a:solidFill>
                      <a:srgbClr val="000000"/>
                    </a:solidFill>
                    <a:effectLst/>
                    <a:latin typeface="+mj-lt"/>
                    <a:ea typeface="Times New Roman" panose="02020603050405020304" pitchFamily="18" charset="0"/>
                    <a:cs typeface="Times New Roman" panose="02020603050405020304" pitchFamily="18" charset="0"/>
                  </a:rPr>
                  <a:t>dụ</a:t>
                </a:r>
                <a:r>
                  <a:rPr lang="en-US" sz="3700" b="1" dirty="0">
                    <a:solidFill>
                      <a:srgbClr val="000000"/>
                    </a:solidFill>
                    <a:latin typeface="+mj-lt"/>
                    <a:ea typeface="Times New Roman" panose="02020603050405020304" pitchFamily="18" charset="0"/>
                    <a:cs typeface="Times New Roman" panose="02020603050405020304" pitchFamily="18" charset="0"/>
                  </a:rPr>
                  <a:t>:</a:t>
                </a:r>
                <a:endParaRPr lang="en-US" sz="3700" b="1" dirty="0">
                  <a:solidFill>
                    <a:srgbClr val="000000"/>
                  </a:solidFill>
                  <a:effectLst/>
                  <a:latin typeface="+mj-lt"/>
                  <a:ea typeface="Times New Roman" panose="02020603050405020304" pitchFamily="18" charset="0"/>
                  <a:cs typeface="Times New Roman" panose="02020603050405020304" pitchFamily="18" charset="0"/>
                </a:endParaRPr>
              </a:p>
              <a:p>
                <a:pPr lvl="1" fontAlgn="base">
                  <a:lnSpc>
                    <a:spcPct val="150000"/>
                  </a:lnSpc>
                  <a:buSzPts val="1000"/>
                  <a:tabLst>
                    <a:tab pos="914400" algn="l"/>
                  </a:tabLst>
                </a:pP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vector</a:t>
                </a:r>
                <a:r>
                  <a:rPr lang="en-US" sz="3700" dirty="0">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3700" b="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e>
                    </m:d>
                  </m:oMath>
                </a14:m>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trong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hệ</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thống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có</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hàng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triệu</a:t>
                </a:r>
                <a:r>
                  <a:rPr lang="en-US" sz="3700" b="0" dirty="0">
                    <a:solidFill>
                      <a:srgbClr val="000000"/>
                    </a:solidFill>
                    <a:effectLst/>
                    <a:latin typeface="+mj-lt"/>
                    <a:ea typeface="Times New Roman" panose="02020603050405020304" pitchFamily="18" charset="0"/>
                  </a:rPr>
                  <a:t> vector.</a:t>
                </a:r>
              </a:p>
            </p:txBody>
          </p:sp>
        </mc:Choice>
        <mc:Fallback xmlns="">
          <p:sp>
            <p:nvSpPr>
              <p:cNvPr id="5" name="TextBox 4">
                <a:extLst>
                  <a:ext uri="{FF2B5EF4-FFF2-40B4-BE49-F238E27FC236}">
                    <a16:creationId xmlns:a16="http://schemas.microsoft.com/office/drawing/2014/main" id="{23292315-005E-4CEB-8D6F-6FDB2B053314}"/>
                  </a:ext>
                </a:extLst>
              </p:cNvPr>
              <p:cNvSpPr txBox="1">
                <a:spLocks noRot="1" noChangeAspect="1" noMove="1" noResize="1" noEditPoints="1" noAdjustHandles="1" noChangeArrowheads="1" noChangeShapeType="1" noTextEdit="1"/>
              </p:cNvSpPr>
              <p:nvPr/>
            </p:nvSpPr>
            <p:spPr>
              <a:xfrm>
                <a:off x="1143000" y="1496033"/>
                <a:ext cx="14630400" cy="5399235"/>
              </a:xfrm>
              <a:prstGeom prst="rect">
                <a:avLst/>
              </a:prstGeom>
              <a:blipFill>
                <a:blip r:embed="rId4"/>
                <a:stretch>
                  <a:fillRect l="-1333" t="-1806" r="-917" b="-3386"/>
                </a:stretch>
              </a:blipFill>
            </p:spPr>
            <p:txBody>
              <a:bodyPr/>
              <a:lstStyle/>
              <a:p>
                <a:r>
                  <a:rPr lang="vi-VN">
                    <a:noFill/>
                  </a:rPr>
                  <a:t> </a:t>
                </a:r>
              </a:p>
            </p:txBody>
          </p:sp>
        </mc:Fallback>
      </mc:AlternateContent>
      <p:sp>
        <p:nvSpPr>
          <p:cNvPr id="6" name="Slide Number Placeholder 5">
            <a:extLst>
              <a:ext uri="{FF2B5EF4-FFF2-40B4-BE49-F238E27FC236}">
                <a16:creationId xmlns:a16="http://schemas.microsoft.com/office/drawing/2014/main" id="{BC49F1D5-9F30-45CE-96D5-54E183C2BC3E}"/>
              </a:ext>
            </a:extLst>
          </p:cNvPr>
          <p:cNvSpPr>
            <a:spLocks noGrp="1"/>
          </p:cNvSpPr>
          <p:nvPr>
            <p:ph type="sldNum" sz="quarter" idx="12"/>
          </p:nvPr>
        </p:nvSpPr>
        <p:spPr/>
        <p:txBody>
          <a:bodyPr/>
          <a:lstStyle/>
          <a:p>
            <a:fld id="{B6F15528-21DE-4FAA-801E-634DDDAF4B2B}" type="slidenum">
              <a:rPr lang="en-US" smtClean="0">
                <a:latin typeface="+mj-lt"/>
              </a:rPr>
              <a:t>18</a:t>
            </a:fld>
            <a:endParaRPr lang="en-US">
              <a:latin typeface="+mj-lt"/>
            </a:endParaRPr>
          </a:p>
        </p:txBody>
      </p:sp>
    </p:spTree>
    <p:extLst>
      <p:ext uri="{BB962C8B-B14F-4D97-AF65-F5344CB8AC3E}">
        <p14:creationId xmlns:p14="http://schemas.microsoft.com/office/powerpoint/2010/main" val="295585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785812" y="1866900"/>
            <a:ext cx="6376988" cy="3121688"/>
          </a:xfrm>
          <a:prstGeom prst="rect">
            <a:avLst/>
          </a:prstGeom>
          <a:noFill/>
        </p:spPr>
        <p:txBody>
          <a:bodyPr wrap="square" rtlCol="0">
            <a:spAutoFit/>
          </a:bodyPr>
          <a:lstStyle/>
          <a:p>
            <a:pPr marL="457200" indent="-457200">
              <a:buFont typeface="Arial" panose="020B0604020202020204" pitchFamily="34" charset="0"/>
              <a:buChar char="•"/>
            </a:pPr>
            <a:r>
              <a:rPr lang="en-US" sz="3700" b="1" dirty="0" err="1">
                <a:latin typeface="+mj-lt"/>
                <a:cs typeface="Times New Roman" panose="02020603050405020304" pitchFamily="18" charset="0"/>
              </a:rPr>
              <a:t>Tìm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kiếm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nhiều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giai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đoạn</a:t>
            </a:r>
            <a:r>
              <a:rPr lang="en-US" sz="3700" b="1" dirty="0">
                <a:latin typeface="+mj-lt"/>
                <a:cs typeface="Times New Roman" panose="02020603050405020304" pitchFamily="18" charset="0"/>
              </a:rPr>
              <a:t>:</a:t>
            </a:r>
          </a:p>
          <a:p>
            <a:pPr lvl="1" algn="just">
              <a:lnSpc>
                <a:spcPct val="150000"/>
              </a:lnSpc>
              <a:buSzPts val="1000"/>
              <a:tabLst>
                <a:tab pos="457200" algn="l"/>
              </a:tabLst>
            </a:pPr>
            <a:r>
              <a:rPr lang="en-US" sz="3700" dirty="0">
                <a:solidFill>
                  <a:srgbClr val="000000"/>
                </a:solidFill>
                <a:latin typeface="+mj-lt"/>
                <a:ea typeface="Times New Roman" panose="02020603050405020304" pitchFamily="18" charset="0"/>
                <a:cs typeface="Times New Roman" panose="02020603050405020304" pitchFamily="18" charset="0"/>
              </a:rPr>
              <a:t>Cho </a:t>
            </a:r>
            <a:r>
              <a:rPr lang="en-US" sz="3700" dirty="0" err="1">
                <a:solidFill>
                  <a:srgbClr val="000000"/>
                </a:solidFill>
                <a:latin typeface="+mj-lt"/>
                <a:ea typeface="Times New Roman" panose="02020603050405020304" pitchFamily="18" charset="0"/>
                <a:cs typeface="Times New Roman" panose="02020603050405020304" pitchFamily="18" charset="0"/>
              </a:rPr>
              <a:t>phép</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kiếm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tới</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bé</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nghĩa</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là</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nhỏ</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đến</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hơn</a:t>
            </a:r>
            <a:r>
              <a:rPr lang="en-US" sz="3700" dirty="0">
                <a:solidFill>
                  <a:srgbClr val="000000"/>
                </a:solidFill>
                <a:latin typeface="+mj-lt"/>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91CDBB63-646E-492B-8EAD-83741889542B}"/>
              </a:ext>
            </a:extLst>
          </p:cNvPr>
          <p:cNvSpPr>
            <a:spLocks noGrp="1"/>
          </p:cNvSpPr>
          <p:nvPr>
            <p:ph type="sldNum" sz="quarter" idx="12"/>
          </p:nvPr>
        </p:nvSpPr>
        <p:spPr/>
        <p:txBody>
          <a:bodyPr/>
          <a:lstStyle/>
          <a:p>
            <a:fld id="{B6F15528-21DE-4FAA-801E-634DDDAF4B2B}" type="slidenum">
              <a:rPr lang="en-US" smtClean="0">
                <a:latin typeface="+mj-lt"/>
              </a:rPr>
              <a:t>19</a:t>
            </a:fld>
            <a:endParaRPr lang="en-US">
              <a:latin typeface="+mj-lt"/>
            </a:endParaRPr>
          </a:p>
        </p:txBody>
      </p:sp>
      <p:pic>
        <p:nvPicPr>
          <p:cNvPr id="11" name="Picture 10">
            <a:extLst>
              <a:ext uri="{FF2B5EF4-FFF2-40B4-BE49-F238E27FC236}">
                <a16:creationId xmlns:a16="http://schemas.microsoft.com/office/drawing/2014/main" id="{D97488B2-41CD-4A98-8BF8-62CDCE41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476983"/>
            <a:ext cx="10740403" cy="8543792"/>
          </a:xfrm>
          <a:prstGeom prst="rect">
            <a:avLst/>
          </a:prstGeom>
        </p:spPr>
      </p:pic>
    </p:spTree>
    <p:extLst>
      <p:ext uri="{BB962C8B-B14F-4D97-AF65-F5344CB8AC3E}">
        <p14:creationId xmlns:p14="http://schemas.microsoft.com/office/powerpoint/2010/main" val="219629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148831"/>
            <a:ext cx="15153732" cy="4832028"/>
          </a:xfrm>
          <a:prstGeom prst="rect">
            <a:avLst/>
          </a:prstGeom>
        </p:spPr>
        <p:txBody>
          <a:bodyPr lIns="0" tIns="0" rIns="0" bIns="0" rtlCol="0" anchor="t">
            <a:spAutoFit/>
          </a:bodyPr>
          <a:lstStyle/>
          <a:p>
            <a:pPr algn="ctr">
              <a:lnSpc>
                <a:spcPct val="150000"/>
              </a:lnSpc>
            </a:pPr>
            <a:r>
              <a:rPr lang="en-US" sz="5400" b="1" dirty="0">
                <a:latin typeface="Times New Roman" panose="02020603050405020304" pitchFamily="18" charset="0"/>
                <a:cs typeface="Times New Roman" panose="02020603050405020304" pitchFamily="18" charset="0"/>
              </a:rPr>
              <a:t>ĐỀ TÀI: </a:t>
            </a:r>
            <a:r>
              <a:rPr lang="en-US" sz="5400" b="1" dirty="0" err="1">
                <a:latin typeface="Times New Roman" panose="02020603050405020304" pitchFamily="18" charset="0"/>
                <a:cs typeface="Times New Roman" panose="02020603050405020304" pitchFamily="18" charset="0"/>
              </a:rPr>
              <a:t>Xây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dựng</a:t>
            </a:r>
            <a:r>
              <a:rPr lang="en-US" sz="5400" b="1" dirty="0">
                <a:latin typeface="Times New Roman" panose="02020603050405020304" pitchFamily="18" charset="0"/>
                <a:cs typeface="Times New Roman" panose="02020603050405020304" pitchFamily="18" charset="0"/>
              </a:rPr>
              <a:t> chatbot </a:t>
            </a: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học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vụ</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Nông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Lâm</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kết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giữa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hệ</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thống</a:t>
            </a:r>
            <a:r>
              <a:rPr lang="en-US" sz="5400" b="1" dirty="0">
                <a:latin typeface="Times New Roman" panose="02020603050405020304" pitchFamily="18" charset="0"/>
                <a:cs typeface="Times New Roman" panose="02020603050405020304" pitchFamily="18" charset="0"/>
              </a:rPr>
              <a:t> GRAG(Graph Retrieval-Augmented Generation) </a:t>
            </a:r>
            <a:r>
              <a:rPr lang="en-US" sz="5400" b="1" dirty="0" err="1">
                <a:latin typeface="Times New Roman" panose="02020603050405020304" pitchFamily="18" charset="0"/>
                <a:cs typeface="Times New Roman" panose="02020603050405020304" pitchFamily="18" charset="0"/>
              </a:rPr>
              <a:t>và</a:t>
            </a:r>
            <a:r>
              <a:rPr lang="en-US" sz="5400" b="1" dirty="0">
                <a:latin typeface="Times New Roman" panose="02020603050405020304" pitchFamily="18" charset="0"/>
                <a:cs typeface="Times New Roman" panose="02020603050405020304" pitchFamily="18" charset="0"/>
              </a:rPr>
              <a:t> RAG(Retrieval-Augmented Generation)</a:t>
            </a:r>
            <a:endParaRPr lang="en-US" sz="54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Times New Roman" panose="02020603050405020304" pitchFamily="18" charset="0"/>
                <a:cs typeface="Times New Roman" panose="02020603050405020304" pitchFamily="18" charset="0"/>
              </a:rPr>
              <a:t>GVHD:</a:t>
            </a:r>
          </a:p>
          <a:p>
            <a:pPr algn="ctr"/>
            <a:r>
              <a:rPr lang="en-US" sz="3500" dirty="0" err="1">
                <a:latin typeface="Times New Roman" panose="02020603050405020304" pitchFamily="18" charset="0"/>
                <a:cs typeface="Times New Roman" panose="02020603050405020304" pitchFamily="18" charset="0"/>
              </a:rPr>
              <a:t>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Đức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Song</a:t>
            </a:r>
          </a:p>
        </p:txBody>
      </p:sp>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Times New Roman" panose="02020603050405020304" pitchFamily="18" charset="0"/>
                <a:cs typeface="Times New Roman" panose="02020603050405020304" pitchFamily="18" charset="0"/>
              </a:rPr>
              <a:t>Sinh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 </a:t>
            </a:r>
          </a:p>
          <a:p>
            <a:r>
              <a:rPr lang="en-US" sz="3500" dirty="0">
                <a:latin typeface="Times New Roman" panose="02020603050405020304" pitchFamily="18" charset="0"/>
                <a:cs typeface="Times New Roman" panose="02020603050405020304" pitchFamily="18" charset="0"/>
              </a:rPr>
              <a:t>Cao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Nam  - 21130448</a:t>
            </a:r>
          </a:p>
          <a:p>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Pha</a:t>
            </a:r>
            <a:r>
              <a:rPr lang="en-US" sz="3500" dirty="0">
                <a:latin typeface="Times New Roman" panose="02020603050405020304" pitchFamily="18" charset="0"/>
                <a:cs typeface="Times New Roman" panose="02020603050405020304" pitchFamily="18" charset="0"/>
              </a:rPr>
              <a:t> - 21130467</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0B37CC26-88E7-4254-BFBE-B35F91BC611D}"/>
              </a:ext>
            </a:extLst>
          </p:cNvPr>
          <p:cNvSpPr>
            <a:spLocks noGrp="1"/>
          </p:cNvSpPr>
          <p:nvPr>
            <p:ph type="sldNum" sz="quarter" idx="12"/>
          </p:nvPr>
        </p:nvSpPr>
        <p:spPr>
          <a:xfrm>
            <a:off x="15930814" y="9654876"/>
            <a:ext cx="2133600" cy="365125"/>
          </a:xfrm>
        </p:spPr>
        <p:txBody>
          <a:bodyPr/>
          <a:lstStyle/>
          <a:p>
            <a:fld id="{B6F15528-21DE-4FAA-801E-634DDDAF4B2B}" type="slidenum">
              <a:rPr lang="en-US" sz="3000" smtClean="0">
                <a:latin typeface="Times New Roman" panose="02020603050405020304" pitchFamily="18" charset="0"/>
                <a:cs typeface="Times New Roman" panose="02020603050405020304" pitchFamily="18" charset="0"/>
              </a:rPr>
              <a:t>2</a:t>
            </a:fld>
            <a:endParaRPr lang="en-US" sz="3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Chunking:</a:t>
            </a:r>
          </a:p>
          <a:p>
            <a:pPr lvl="1"/>
            <a:r>
              <a:rPr lang="en-US" sz="3700" dirty="0" err="1">
                <a:latin typeface="+mj-lt"/>
                <a:cs typeface="Times New Roman" panose="02020603050405020304" pitchFamily="18" charset="0"/>
              </a:rPr>
              <a:t>Đây</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là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quan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trọng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trong</a:t>
            </a:r>
            <a:r>
              <a:rPr lang="en-US" sz="3700" dirty="0">
                <a:latin typeface="+mj-lt"/>
                <a:cs typeface="Times New Roman" panose="02020603050405020304" pitchFamily="18" charset="0"/>
              </a:rPr>
              <a:t> RAG.</a:t>
            </a:r>
          </a:p>
          <a:p>
            <a:pPr lvl="1"/>
            <a:endParaRPr lang="en-US" sz="3700" dirty="0">
              <a:latin typeface="+mj-lt"/>
              <a:cs typeface="Times New Roman" panose="02020603050405020304" pitchFamily="18" charset="0"/>
            </a:endParaRPr>
          </a:p>
          <a:p>
            <a:pPr marL="971550" lvl="1" indent="-514350">
              <a:buFont typeface="Arial" panose="020B0604020202020204" pitchFamily="34" charset="0"/>
              <a:buChar char="•"/>
            </a:pPr>
            <a:endParaRPr lang="en-US" sz="37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685800" y="5921974"/>
            <a:ext cx="14630400" cy="4647426"/>
          </a:xfrm>
          <a:prstGeom prst="rect">
            <a:avLst/>
          </a:prstGeom>
          <a:noFill/>
        </p:spPr>
        <p:txBody>
          <a:bodyPr wrap="square" rtlCol="0">
            <a:spAutoFit/>
          </a:bodyPr>
          <a:lstStyle/>
          <a:p>
            <a:pPr lvl="1" algn="just"/>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sử</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để</a:t>
            </a:r>
            <a:r>
              <a:rPr lang="en-US" sz="3700" dirty="0">
                <a:latin typeface="+mj-lt"/>
                <a:cs typeface="Times New Roman" panose="02020603050405020304" pitchFamily="18" charset="0"/>
              </a:rPr>
              <a:t> chia </a:t>
            </a:r>
            <a:r>
              <a:rPr lang="en-US" sz="3700" dirty="0" err="1">
                <a:latin typeface="+mj-lt"/>
                <a:cs typeface="Times New Roman" panose="02020603050405020304" pitchFamily="18" charset="0"/>
              </a:rPr>
              <a:t>đoạn</a:t>
            </a:r>
            <a:r>
              <a:rPr lang="en-US" sz="3700" dirty="0">
                <a:latin typeface="+mj-lt"/>
                <a:cs typeface="Times New Roman" panose="02020603050405020304" pitchFamily="18" charset="0"/>
              </a:rPr>
              <a:t>(chunk). </a:t>
            </a:r>
            <a:r>
              <a:rPr lang="en-US" sz="3700" dirty="0" err="1">
                <a:latin typeface="+mj-lt"/>
                <a:cs typeface="Times New Roman" panose="02020603050405020304" pitchFamily="18" charset="0"/>
              </a:rPr>
              <a:t>Vì</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tận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được</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khả</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năng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hiểu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ngôn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ngữ</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tự</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nhiên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của</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các</a:t>
            </a:r>
            <a:r>
              <a:rPr lang="en-US" sz="3700" dirty="0">
                <a:latin typeface="+mj-lt"/>
                <a:cs typeface="Times New Roman" panose="02020603050405020304" pitchFamily="18" charset="0"/>
              </a:rPr>
              <a:t> chunk </a:t>
            </a:r>
            <a:r>
              <a:rPr lang="en-US" sz="3700" dirty="0" err="1">
                <a:latin typeface="+mj-lt"/>
                <a:cs typeface="Times New Roman" panose="02020603050405020304" pitchFamily="18" charset="0"/>
              </a:rPr>
              <a:t>không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bị</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mất</a:t>
            </a:r>
            <a:r>
              <a:rPr lang="en-US" sz="3700" dirty="0">
                <a:latin typeface="+mj-lt"/>
                <a:cs typeface="Times New Roman" panose="02020603050405020304" pitchFamily="18" charset="0"/>
              </a:rPr>
              <a:t> ý </a:t>
            </a:r>
            <a:r>
              <a:rPr lang="en-US" sz="3700" dirty="0" err="1">
                <a:latin typeface="+mj-lt"/>
                <a:cs typeface="Times New Roman" panose="02020603050405020304" pitchFamily="18" charset="0"/>
              </a:rPr>
              <a:t>nghĩa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giữa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chừng</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đơn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giản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và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mang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hiệu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suất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tốt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Nhược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Tốn</a:t>
            </a:r>
            <a:r>
              <a:rPr lang="en-US" sz="3700" dirty="0">
                <a:latin typeface="+mj-lt"/>
                <a:cs typeface="Times New Roman" panose="02020603050405020304" pitchFamily="18" charset="0"/>
              </a:rPr>
              <a:t> chi </a:t>
            </a:r>
            <a:r>
              <a:rPr lang="en-US" sz="3700" dirty="0" err="1">
                <a:latin typeface="+mj-lt"/>
                <a:cs typeface="Times New Roman" panose="02020603050405020304" pitchFamily="18" charset="0"/>
              </a:rPr>
              <a:t>phí</a:t>
            </a:r>
            <a:r>
              <a:rPr lang="en-US" sz="3700" dirty="0">
                <a:latin typeface="+mj-lt"/>
                <a:cs typeface="Times New Roman" panose="02020603050405020304" pitchFamily="18" charset="0"/>
              </a:rPr>
              <a:t> API, </a:t>
            </a:r>
            <a:r>
              <a:rPr lang="en-US" sz="3700" dirty="0" err="1">
                <a:latin typeface="+mj-lt"/>
                <a:cs typeface="Times New Roman" panose="02020603050405020304" pitchFamily="18" charset="0"/>
              </a:rPr>
              <a:t>thời</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gian</a:t>
            </a:r>
            <a:r>
              <a:rPr lang="en-US" sz="3700" dirty="0">
                <a:latin typeface="+mj-lt"/>
                <a:cs typeface="Times New Roman" panose="02020603050405020304" pitchFamily="18" charset="0"/>
              </a:rPr>
              <a:t>. </a:t>
            </a:r>
          </a:p>
          <a:p>
            <a:pPr lvl="1"/>
            <a:r>
              <a:rPr lang="en-US" sz="3700" dirty="0">
                <a:latin typeface="+mj-lt"/>
                <a:cs typeface="Times New Roman" panose="02020603050405020304" pitchFamily="18" charset="0"/>
                <a:hlinkClick r:id="rId4"/>
              </a:rPr>
              <a:t>https://viblo.asia/p/toi-uu-hoa-rag-kham-pha-5-chien-luoc-chunking-hieu-qua-ban-can-biet-EvbLbPGW4nk</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5445C960-B9A7-4893-A36B-0DD650B1B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117391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1045368" y="1761827"/>
            <a:ext cx="16197263" cy="6355586"/>
          </a:xfrm>
          <a:prstGeom prst="rect">
            <a:avLst/>
          </a:prstGeom>
          <a:noFill/>
        </p:spPr>
        <p:txBody>
          <a:bodyPr wrap="square" rtlCol="0">
            <a:spAutoFit/>
          </a:bodyPr>
          <a:lstStyle/>
          <a:p>
            <a:r>
              <a:rPr lang="en-US" sz="3700" b="1" dirty="0" err="1">
                <a:latin typeface="+mj-lt"/>
                <a:cs typeface="Times New Roman" panose="02020603050405020304" pitchFamily="18" charset="0"/>
              </a:rPr>
              <a:t>Ví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a:t>
            </a:r>
            <a:r>
              <a:rPr lang="en-US" sz="3700" b="1" dirty="0">
                <a:latin typeface="+mj-lt"/>
                <a:cs typeface="Times New Roman" panose="02020603050405020304" pitchFamily="18" charset="0"/>
              </a:rPr>
              <a:t>:</a:t>
            </a:r>
          </a:p>
          <a:p>
            <a:endParaRPr lang="en-US" sz="3700" b="1" dirty="0">
              <a:latin typeface="+mj-lt"/>
              <a:cs typeface="Times New Roman" panose="02020603050405020304" pitchFamily="18" charset="0"/>
            </a:endParaRPr>
          </a:p>
          <a:p>
            <a:pPr algn="just"/>
            <a:r>
              <a:rPr lang="en-US" sz="3700" b="1" dirty="0" err="1">
                <a:latin typeface="+mj-lt"/>
                <a:cs typeface="Times New Roman" panose="02020603050405020304" pitchFamily="18" charset="0"/>
              </a:rPr>
              <a:t>Tài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liệu</a:t>
            </a:r>
            <a:r>
              <a:rPr lang="en-US" sz="3700" dirty="0">
                <a:latin typeface="+mj-lt"/>
                <a:cs typeface="Times New Roman" panose="02020603050405020304" pitchFamily="18" charset="0"/>
              </a:rPr>
              <a:t>: </a:t>
            </a:r>
            <a:r>
              <a:rPr lang="vi-VN" sz="3700" dirty="0">
                <a:latin typeface="+mj-lt"/>
                <a:cs typeface="Times New Roman" panose="02020603050405020304" pitchFamily="18" charset="0"/>
              </a:rPr>
              <a:t>“</a:t>
            </a:r>
            <a:r>
              <a:rPr lang="vi-VN" sz="3700" dirty="0">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269772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22</a:t>
            </a:fld>
            <a:endParaRPr lang="en-US"/>
          </a:p>
        </p:txBody>
      </p:sp>
      <p:sp>
        <p:nvSpPr>
          <p:cNvPr id="25" name="Rectangle 19">
            <a:extLst>
              <a:ext uri="{FF2B5EF4-FFF2-40B4-BE49-F238E27FC236}">
                <a16:creationId xmlns:a16="http://schemas.microsoft.com/office/drawing/2014/main" id="{8C3675CE-AF51-4F30-B044-2DEAFAD9AEDA}"/>
              </a:ext>
            </a:extLst>
          </p:cNvPr>
          <p:cNvSpPr>
            <a:spLocks noChangeArrowheads="1"/>
          </p:cNvSpPr>
          <p:nvPr/>
        </p:nvSpPr>
        <p:spPr bwMode="auto">
          <a:xfrm>
            <a:off x="1271053" y="1618193"/>
            <a:ext cx="1598034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1: </a:t>
            </a:r>
            <a:r>
              <a:rPr kumimoji="0" lang="vi-VN" altLang="vi-VN" sz="3700" b="0" i="0" u="none" strike="noStrike" cap="none" normalizeH="0" baseline="0" dirty="0">
                <a:ln>
                  <a:noFill/>
                </a:ln>
                <a:solidFill>
                  <a:schemeClr val="tx1"/>
                </a:solidFill>
                <a:effectLst/>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a:t>
            </a:r>
          </a:p>
        </p:txBody>
      </p:sp>
      <p:sp>
        <p:nvSpPr>
          <p:cNvPr id="27" name="Rectangle 21">
            <a:extLst>
              <a:ext uri="{FF2B5EF4-FFF2-40B4-BE49-F238E27FC236}">
                <a16:creationId xmlns:a16="http://schemas.microsoft.com/office/drawing/2014/main" id="{84F9A4A9-6F67-4DCF-B77A-C6795D144056}"/>
              </a:ext>
            </a:extLst>
          </p:cNvPr>
          <p:cNvSpPr>
            <a:spLocks noChangeArrowheads="1"/>
          </p:cNvSpPr>
          <p:nvPr/>
        </p:nvSpPr>
        <p:spPr bwMode="auto">
          <a:xfrm>
            <a:off x="1271053" y="3997618"/>
            <a:ext cx="1598034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2: </a:t>
            </a:r>
            <a:r>
              <a:rPr kumimoji="0" lang="vi-VN" altLang="vi-VN" sz="3700" b="0" i="0" u="none" strike="noStrike" cap="none" normalizeH="0" baseline="0" dirty="0">
                <a:ln>
                  <a:noFill/>
                </a:ln>
                <a:solidFill>
                  <a:schemeClr val="tx1"/>
                </a:solidFill>
                <a:effectLst/>
                <a:latin typeface="+mj-lt"/>
              </a:rPr>
              <a:t>Hệ thống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a:t>
            </a:r>
          </a:p>
        </p:txBody>
      </p:sp>
      <p:sp>
        <p:nvSpPr>
          <p:cNvPr id="29" name="Rectangle 23">
            <a:extLst>
              <a:ext uri="{FF2B5EF4-FFF2-40B4-BE49-F238E27FC236}">
                <a16:creationId xmlns:a16="http://schemas.microsoft.com/office/drawing/2014/main" id="{99C0EE73-29FA-4C61-945C-D1685F5A9A80}"/>
              </a:ext>
            </a:extLst>
          </p:cNvPr>
          <p:cNvSpPr>
            <a:spLocks noChangeArrowheads="1"/>
          </p:cNvSpPr>
          <p:nvPr/>
        </p:nvSpPr>
        <p:spPr bwMode="auto">
          <a:xfrm>
            <a:off x="1271053" y="7133070"/>
            <a:ext cx="15980344"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3: </a:t>
            </a:r>
            <a:r>
              <a:rPr kumimoji="0" lang="vi-VN" altLang="vi-VN" sz="3700" b="0" i="0" u="none" strike="noStrike" cap="none" normalizeH="0" baseline="0" dirty="0">
                <a:ln>
                  <a:noFill/>
                </a:ln>
                <a:solidFill>
                  <a:schemeClr val="tx1"/>
                </a:solidFill>
                <a:effectLst/>
                <a:latin typeface="+mj-lt"/>
              </a:rPr>
              <a:t>Mục đích của hệ thống là nhằm nâng cao chất lượng đào tạo và quản lý giáo dục tại NLU. Hệ thống được phát triển trên nền tảng Edmodo.</a:t>
            </a:r>
          </a:p>
        </p:txBody>
      </p:sp>
    </p:spTree>
    <p:extLst>
      <p:ext uri="{BB962C8B-B14F-4D97-AF65-F5344CB8AC3E}">
        <p14:creationId xmlns:p14="http://schemas.microsoft.com/office/powerpoint/2010/main" val="412165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685800" y="1291001"/>
            <a:ext cx="16473864" cy="8530861"/>
          </a:xfrm>
          <a:prstGeom prst="rect">
            <a:avLst/>
          </a:prstGeom>
          <a:noFill/>
        </p:spPr>
        <p:txBody>
          <a:bodyPr wrap="square" rtlCol="0">
            <a:spAutoFit/>
          </a:bodyPr>
          <a:lstStyle/>
          <a:p>
            <a:pPr>
              <a:lnSpc>
                <a:spcPct val="150000"/>
              </a:lnSpc>
            </a:pPr>
            <a:r>
              <a:rPr lang="vi-VN" sz="3700" dirty="0">
                <a:latin typeface="Times New Roman" panose="02020603050405020304" pitchFamily="18" charset="0"/>
                <a:cs typeface="Times New Roman" panose="02020603050405020304" pitchFamily="18" charset="0"/>
              </a:rPr>
              <a:t>Nổi lên kế thừa sự phát triển của RAG nhằm giải quyết các nhược điểm của RAG</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latin typeface="Times New Roman" panose="02020603050405020304" pitchFamily="18" charset="0"/>
              <a:cs typeface="Times New Roman" panose="02020603050405020304" pitchFamily="18" charset="0"/>
            </a:endParaRPr>
          </a:p>
          <a:p>
            <a:pPr>
              <a:lnSpc>
                <a:spcPct val="150000"/>
              </a:lnSpc>
            </a:pPr>
            <a:r>
              <a:rPr lang="vi-VN" sz="3700" b="1" dirty="0">
                <a:latin typeface="Times New Roman" panose="02020603050405020304" pitchFamily="18" charset="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Tận dụng sức mạnh có cấu trúc của các cấu trúc đồ thị</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truy vấn multi-hop</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được những câu hỏi có tính tổng quát</a:t>
            </a:r>
          </a:p>
          <a:p>
            <a:pPr>
              <a:lnSpc>
                <a:spcPct val="150000"/>
              </a:lnSpc>
            </a:pPr>
            <a:r>
              <a:rPr lang="vi-VN" sz="3700" b="1" dirty="0">
                <a:latin typeface="Times New Roman" panose="02020603050405020304" pitchFamily="18" charset="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Cấu trúc đồ thị khác nhau với tài liệu riêng biệt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Xử lý nhiều quan hệ phức tạp</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5"/>
          <a:stretch>
            <a:fillRect/>
          </a:stretch>
        </p:blipFill>
        <p:spPr>
          <a:xfrm>
            <a:off x="12092630" y="4689443"/>
            <a:ext cx="5966770" cy="5326736"/>
          </a:xfrm>
          <a:prstGeom prst="rect">
            <a:avLst/>
          </a:prstGeom>
        </p:spPr>
      </p:pic>
      <p:sp>
        <p:nvSpPr>
          <p:cNvPr id="5" name="Slide Number Placeholder 4">
            <a:extLst>
              <a:ext uri="{FF2B5EF4-FFF2-40B4-BE49-F238E27FC236}">
                <a16:creationId xmlns:a16="http://schemas.microsoft.com/office/drawing/2014/main" id="{6CEAEECC-DB6F-4A60-8E2F-04A8C95C489F}"/>
              </a:ext>
            </a:extLst>
          </p:cNvPr>
          <p:cNvSpPr>
            <a:spLocks noGrp="1"/>
          </p:cNvSpPr>
          <p:nvPr>
            <p:ph type="sldNum" sz="quarter" idx="12"/>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251868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3.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228600" y="1333500"/>
            <a:ext cx="11125200" cy="245996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3.1. </a:t>
            </a:r>
            <a:r>
              <a:rPr lang="en-US" sz="3700" dirty="0" err="1">
                <a:latin typeface="Times New Roman" panose="02020603050405020304" pitchFamily="18" charset="0"/>
                <a:cs typeface="Times New Roman" panose="02020603050405020304" pitchFamily="18" charset="0"/>
              </a:rPr>
              <a:t>Phát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biểu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3.2. </a:t>
            </a:r>
            <a:r>
              <a:rPr lang="en-US" sz="3700" dirty="0" err="1">
                <a:latin typeface="Times New Roman" panose="02020603050405020304" pitchFamily="18" charset="0"/>
                <a:cs typeface="Times New Roman" panose="02020603050405020304" pitchFamily="18" charset="0"/>
              </a:rPr>
              <a:t>Phương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pháp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giải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quyết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3.3. </a:t>
            </a:r>
            <a:r>
              <a:rPr lang="en-US" sz="3700" dirty="0" err="1">
                <a:latin typeface="Times New Roman" panose="02020603050405020304" pitchFamily="18" charset="0"/>
                <a:cs typeface="Times New Roman" panose="02020603050405020304" pitchFamily="18" charset="0"/>
              </a:rPr>
              <a:t>Quy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trình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thực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hiện</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25</a:t>
            </a:fld>
            <a:endParaRPr lang="en-US"/>
          </a:p>
        </p:txBody>
      </p:sp>
      <p:sp>
        <p:nvSpPr>
          <p:cNvPr id="8" name="TextBox 7">
            <a:extLst>
              <a:ext uri="{FF2B5EF4-FFF2-40B4-BE49-F238E27FC236}">
                <a16:creationId xmlns:a16="http://schemas.microsoft.com/office/drawing/2014/main" id="{38291E39-BFA2-47FB-8E09-DCEAE7DD2671}"/>
              </a:ext>
            </a:extLst>
          </p:cNvPr>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3.1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biểu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98C6F6-892D-4330-8BFA-160F1ECA30AC}"/>
              </a:ext>
            </a:extLst>
          </p:cNvPr>
          <p:cNvSpPr txBox="1"/>
          <p:nvPr/>
        </p:nvSpPr>
        <p:spPr>
          <a:xfrm>
            <a:off x="723900" y="1333500"/>
            <a:ext cx="16840200" cy="6822702"/>
          </a:xfrm>
          <a:prstGeom prst="rect">
            <a:avLst/>
          </a:prstGeom>
          <a:noFill/>
        </p:spPr>
        <p:txBody>
          <a:bodyPr wrap="square">
            <a:spAutoFit/>
          </a:bodyPr>
          <a:lstStyle/>
          <a:p>
            <a:pPr>
              <a:lnSpc>
                <a:spcPct val="150000"/>
              </a:lnSpc>
            </a:pPr>
            <a:r>
              <a:rPr lang="en-US" sz="3700" dirty="0" err="1">
                <a:solidFill>
                  <a:srgbClr val="000000"/>
                </a:solidFill>
                <a:latin typeface="Times New Roman" panose="02020603050405020304" pitchFamily="18" charset="0"/>
                <a:ea typeface="SimSun" panose="02010600030101010101" pitchFamily="2" charset="-122"/>
              </a:rPr>
              <a:t>H</a:t>
            </a:r>
            <a:r>
              <a:rPr lang="en-US" sz="3700" dirty="0" err="1">
                <a:solidFill>
                  <a:srgbClr val="000000"/>
                </a:solidFill>
                <a:effectLst/>
                <a:latin typeface="Times New Roman" panose="02020603050405020304" pitchFamily="18" charset="0"/>
                <a:ea typeface="SimSun" panose="02010600030101010101" pitchFamily="2" charset="-122"/>
              </a:rPr>
              <a:t>ạn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chế</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LLM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ảo</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thiếu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khả</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năng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kiến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Kỹ</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thuật</a:t>
            </a:r>
            <a:r>
              <a:rPr lang="en-US" sz="3700" dirty="0">
                <a:solidFill>
                  <a:srgbClr val="000000"/>
                </a:solidFill>
                <a:effectLst/>
                <a:latin typeface="Times New Roman" panose="02020603050405020304" pitchFamily="18" charset="0"/>
                <a:ea typeface="SimSun" panose="02010600030101010101" pitchFamily="2" charset="-122"/>
              </a:rPr>
              <a:t> RAG </a:t>
            </a:r>
            <a:r>
              <a:rPr lang="en-US" sz="3700" dirty="0" err="1">
                <a:solidFill>
                  <a:srgbClr val="000000"/>
                </a:solidFill>
                <a:effectLst/>
                <a:latin typeface="Times New Roman" panose="02020603050405020304" pitchFamily="18" charset="0"/>
                <a:ea typeface="SimSun" panose="02010600030101010101" pitchFamily="2" charset="-122"/>
              </a:rPr>
              <a:t>giải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quyết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phần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nhưng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thường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bỏ</a:t>
            </a:r>
            <a:r>
              <a:rPr lang="en-US" sz="3700" dirty="0">
                <a:solidFill>
                  <a:srgbClr val="000000"/>
                </a:solidFill>
                <a:effectLst/>
                <a:latin typeface="Times New Roman" panose="02020603050405020304" pitchFamily="18" charset="0"/>
                <a:ea typeface="SimSun" panose="02010600030101010101" pitchFamily="2" charset="-122"/>
              </a:rPr>
              <a:t> qua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giữa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mẩu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Ngược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GRAG </a:t>
            </a:r>
            <a:r>
              <a:rPr lang="en-US" sz="3700" dirty="0" err="1">
                <a:solidFill>
                  <a:srgbClr val="000000"/>
                </a:solidFill>
                <a:effectLst/>
                <a:latin typeface="Times New Roman" panose="02020603050405020304" pitchFamily="18" charset="0"/>
                <a:ea typeface="SimSun" panose="02010600030101010101" pitchFamily="2" charset="-122"/>
              </a:rPr>
              <a:t>tận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dụng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đồ</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thị</a:t>
            </a:r>
            <a:r>
              <a:rPr lang="en-US" sz="3700" dirty="0">
                <a:solidFill>
                  <a:srgbClr val="000000"/>
                </a:solidFill>
                <a:effectLst/>
                <a:latin typeface="Times New Roman" panose="02020603050405020304" pitchFamily="18" charset="0"/>
                <a:ea typeface="SimSun" panose="02010600030101010101" pitchFamily="2" charset="-122"/>
              </a:rPr>
              <a:t> tri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(KG) </a:t>
            </a:r>
            <a:r>
              <a:rPr lang="en-US" sz="3700" dirty="0" err="1">
                <a:solidFill>
                  <a:srgbClr val="000000"/>
                </a:solidFill>
                <a:effectLst/>
                <a:latin typeface="Times New Roman" panose="02020603050405020304" pitchFamily="18" charset="0"/>
                <a:ea typeface="SimSun" panose="02010600030101010101" pitchFamily="2" charset="-122"/>
              </a:rPr>
              <a:t>để</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nắm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bắt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p>
          <a:p>
            <a:pPr>
              <a:lnSpc>
                <a:spcPct val="150000"/>
              </a:lnSpc>
            </a:pPr>
            <a:endParaRPr lang="en-US" sz="3700" dirty="0">
              <a:solidFill>
                <a:srgbClr val="000000"/>
              </a:solidFill>
              <a:effectLst/>
              <a:latin typeface="Times New Roman" panose="02020603050405020304" pitchFamily="18" charset="0"/>
              <a:ea typeface="SimSun" panose="02010600030101010101" pitchFamily="2" charset="-122"/>
            </a:endParaRPr>
          </a:p>
          <a:p>
            <a:pPr>
              <a:lnSpc>
                <a:spcPct val="150000"/>
              </a:lnSpc>
            </a:pPr>
            <a:r>
              <a:rPr lang="en-US" sz="3700" dirty="0" err="1">
                <a:solidFill>
                  <a:srgbClr val="000000"/>
                </a:solidFill>
                <a:effectLst/>
                <a:latin typeface="Times New Roman" panose="02020603050405020304" pitchFamily="18" charset="0"/>
                <a:ea typeface="SimSun" panose="02010600030101010101" pitchFamily="2" charset="-122"/>
              </a:rPr>
              <a:t>Thách</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truy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đòi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hỏi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sự</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hợp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phi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nhu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cầu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việc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nhất</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và</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có</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khả</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năng</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suy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luận</a:t>
            </a:r>
            <a:r>
              <a:rPr lang="en-US" sz="3700" dirty="0">
                <a:solidFill>
                  <a:srgbClr val="000000"/>
                </a:solidFill>
                <a:latin typeface="Times New Roman" panose="02020603050405020304" pitchFamily="18" charset="0"/>
                <a:ea typeface="SimSun" panose="02010600030101010101" pitchFamily="2" charset="-122"/>
              </a:rPr>
              <a:t> cao </a:t>
            </a:r>
            <a:r>
              <a:rPr lang="vi-VN" sz="3700" dirty="0">
                <a:solidFill>
                  <a:srgbClr val="000000"/>
                </a:solidFill>
                <a:latin typeface="Times New Roman" panose="02020603050405020304" pitchFamily="18" charset="0"/>
                <a:ea typeface="SimSun" panose="02010600030101010101" pitchFamily="2" charset="-122"/>
              </a:rPr>
              <a:t>để tạo ra các câu trả lời chính xác và toàn diện hơn.</a:t>
            </a:r>
            <a:endParaRPr lang="vi-VN" sz="37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61166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
        <p:nvSpPr>
          <p:cNvPr id="11" name="TextBox 10">
            <a:extLst>
              <a:ext uri="{FF2B5EF4-FFF2-40B4-BE49-F238E27FC236}">
                <a16:creationId xmlns:a16="http://schemas.microsoft.com/office/drawing/2014/main" id="{2899DAE5-55DF-4C63-B916-A3EF6581BA77}"/>
              </a:ext>
            </a:extLst>
          </p:cNvPr>
          <p:cNvSpPr txBox="1"/>
          <p:nvPr/>
        </p:nvSpPr>
        <p:spPr>
          <a:xfrm>
            <a:off x="567886" y="1892138"/>
            <a:ext cx="8893744" cy="8063746"/>
          </a:xfrm>
          <a:prstGeom prst="rect">
            <a:avLst/>
          </a:prstGeom>
          <a:noFill/>
        </p:spPr>
        <p:txBody>
          <a:bodyPr wrap="square">
            <a:spAutoFit/>
          </a:bodyPr>
          <a:lstStyle/>
          <a:p>
            <a:pPr marL="571500" indent="-571500">
              <a:buFont typeface="Arial" panose="020B0604020202020204" pitchFamily="34" charset="0"/>
              <a:buChar char="•"/>
            </a:pPr>
            <a:r>
              <a:rPr lang="vi-VN" sz="3700" dirty="0"/>
              <a:t>Agent: Chịu trách nhiệm ra quyết định.</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Generator: LLM tổng hợp câu trả lời cuối cùng. </a:t>
            </a:r>
          </a:p>
          <a:p>
            <a:pPr marL="571500" indent="-57150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27</a:t>
            </a:fld>
            <a:endParaRPr lang="en-US"/>
          </a:p>
        </p:txBody>
      </p:sp>
      <p:pic>
        <p:nvPicPr>
          <p:cNvPr id="6" name="Picture 5">
            <a:extLst>
              <a:ext uri="{FF2B5EF4-FFF2-40B4-BE49-F238E27FC236}">
                <a16:creationId xmlns:a16="http://schemas.microsoft.com/office/drawing/2014/main" id="{202ADA52-8273-464A-B24F-FEFE330E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698290"/>
            <a:ext cx="14796102" cy="8039100"/>
          </a:xfrm>
          <a:prstGeom prst="rect">
            <a:avLst/>
          </a:prstGeom>
        </p:spPr>
      </p:pic>
    </p:spTree>
    <p:extLst>
      <p:ext uri="{BB962C8B-B14F-4D97-AF65-F5344CB8AC3E}">
        <p14:creationId xmlns:p14="http://schemas.microsoft.com/office/powerpoint/2010/main" val="130194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325880" y="4342818"/>
            <a:ext cx="15781020" cy="5683928"/>
          </a:xfrm>
          <a:prstGeom prst="rect">
            <a:avLst/>
          </a:prstGeom>
          <a:noFill/>
        </p:spPr>
        <p:txBody>
          <a:bodyPr wrap="square" rtlCol="0">
            <a:spAutoFit/>
          </a:bodyPr>
          <a:lstStyle/>
          <a:p>
            <a:r>
              <a:rPr lang="vi-VN" sz="3700" b="1" dirty="0"/>
              <a:t>3.3.1. Chuẩn bị mô hình gốc</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Generator: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Commentor: Gemini-1.5-flash</a:t>
            </a:r>
          </a:p>
        </p:txBody>
      </p:sp>
      <p:sp>
        <p:nvSpPr>
          <p:cNvPr id="5" name="Slide Number Placeholder 4">
            <a:extLst>
              <a:ext uri="{FF2B5EF4-FFF2-40B4-BE49-F238E27FC236}">
                <a16:creationId xmlns:a16="http://schemas.microsoft.com/office/drawing/2014/main" id="{DB9F7791-D08A-49F0-B08C-C5D70247E2AD}"/>
              </a:ext>
            </a:extLst>
          </p:cNvPr>
          <p:cNvSpPr>
            <a:spLocks noGrp="1"/>
          </p:cNvSpPr>
          <p:nvPr>
            <p:ph type="sldNum" sz="quarter" idx="12"/>
          </p:nvPr>
        </p:nvSpPr>
        <p:spPr/>
        <p:txBody>
          <a:bodyPr/>
          <a:lstStyle/>
          <a:p>
            <a:fld id="{B6F15528-21DE-4FAA-801E-634DDDAF4B2B}" type="slidenum">
              <a:rPr lang="en-US" smtClean="0"/>
              <a:t>28</a:t>
            </a:fld>
            <a:endParaRPr lang="en-US"/>
          </a:p>
        </p:txBody>
      </p:sp>
      <p:pic>
        <p:nvPicPr>
          <p:cNvPr id="14" name="Picture 13">
            <a:extLst>
              <a:ext uri="{FF2B5EF4-FFF2-40B4-BE49-F238E27FC236}">
                <a16:creationId xmlns:a16="http://schemas.microsoft.com/office/drawing/2014/main" id="{518E10D4-01D3-4530-A22F-C99419436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237" y="1337751"/>
            <a:ext cx="11439525" cy="2962275"/>
          </a:xfrm>
          <a:prstGeom prst="rect">
            <a:avLst/>
          </a:prstGeom>
        </p:spPr>
      </p:pic>
    </p:spTree>
    <p:extLst>
      <p:ext uri="{BB962C8B-B14F-4D97-AF65-F5344CB8AC3E}">
        <p14:creationId xmlns:p14="http://schemas.microsoft.com/office/powerpoint/2010/main" val="2365931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359301"/>
            <a:ext cx="12649200" cy="3975768"/>
          </a:xfrm>
          <a:prstGeom prst="rect">
            <a:avLst/>
          </a:prstGeom>
          <a:noFill/>
        </p:spPr>
        <p:txBody>
          <a:bodyPr wrap="square" rtlCol="0">
            <a:spAutoFit/>
          </a:bodyPr>
          <a:lstStyle/>
          <a:p>
            <a:r>
              <a:rPr lang="vi-VN" sz="3700" b="1" dirty="0"/>
              <a:t>3.3.2. Chuẩn bị tập dữ liệu</a:t>
            </a: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Tập dữ liệu là sổ tay sinh viên Nông Lâm 2024:</a:t>
            </a:r>
            <a:endParaRPr lang="vi-VN" sz="37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700" u="sng" dirty="0">
                <a:solidFill>
                  <a:srgbClr val="000000"/>
                </a:solidFill>
                <a:effectLst/>
                <a:ea typeface="Times New Roman" panose="02020603050405020304" pitchFamily="18" charset="0"/>
                <a:hlinkClick r:id="rId4"/>
              </a:rPr>
              <a:t>https://nls.hcmuaf.edu.vn/contents.php?ur=nls&amp;ids=42921</a:t>
            </a:r>
            <a:r>
              <a:rPr lang="vi-VN"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Gồm 76 trang. Nhưng chỉ lấy 65 trang(bỏ 9 trang đầu và 2 trang cuối).</a:t>
            </a:r>
            <a:endParaRPr lang="vi-VN" sz="3700" dirty="0">
              <a:solidFill>
                <a:srgbClr val="000000"/>
              </a:solidFill>
              <a:effectLst/>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569696" y="5395545"/>
            <a:ext cx="12649200" cy="661720"/>
          </a:xfrm>
          <a:prstGeom prst="rect">
            <a:avLst/>
          </a:prstGeom>
          <a:noFill/>
        </p:spPr>
        <p:txBody>
          <a:bodyPr wrap="square" rtlCol="0">
            <a:spAutoFit/>
          </a:bodyPr>
          <a:lstStyle/>
          <a:p>
            <a:r>
              <a:rPr lang="vi-VN" sz="3700" b="1" dirty="0"/>
              <a:t>3.3.</a:t>
            </a:r>
            <a:r>
              <a:rPr lang="vi-VN" sz="3700" b="1" dirty="0">
                <a:solidFill>
                  <a:srgbClr val="000000"/>
                </a:solidFill>
                <a:effectLst/>
                <a:latin typeface="Times New Roman" panose="02020603050405020304" pitchFamily="18" charset="0"/>
                <a:ea typeface="Times New Roman" panose="02020603050405020304" pitchFamily="18" charset="0"/>
              </a:rPr>
              <a:t>3. Tiền x</a:t>
            </a:r>
            <a:r>
              <a:rPr lang="vi-VN" sz="37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836396" y="6229543"/>
            <a:ext cx="12115800" cy="3615179"/>
          </a:xfrm>
          <a:prstGeom prst="rect">
            <a:avLst/>
          </a:prstGeom>
        </p:spPr>
      </p:pic>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163580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137876"/>
          </a:xfrm>
          <a:prstGeom prst="rect">
            <a:avLst/>
          </a:prstGeom>
        </p:spPr>
        <p:txBody>
          <a:bodyPr wrap="square" lIns="0" tIns="0" rIns="0" bIns="0" rtlCol="0" anchor="t">
            <a:spAutoFit/>
          </a:bodyPr>
          <a:lstStyle/>
          <a:p>
            <a:pPr algn="ctr">
              <a:lnSpc>
                <a:spcPct val="150000"/>
              </a:lnSpc>
            </a:pPr>
            <a:r>
              <a:rPr lang="en-US" sz="5600" b="1" dirty="0" err="1">
                <a:latin typeface="+mj-lt"/>
                <a:cs typeface="Times New Roman" panose="02020603050405020304" pitchFamily="18" charset="0"/>
              </a:rPr>
              <a:t>Nội</a:t>
            </a:r>
            <a:r>
              <a:rPr lang="en-US" sz="5600" b="1" dirty="0">
                <a:latin typeface="+mj-lt"/>
                <a:cs typeface="Times New Roman" panose="02020603050405020304" pitchFamily="18" charset="0"/>
              </a:rPr>
              <a:t> dung </a:t>
            </a:r>
            <a:r>
              <a:rPr lang="en-US" sz="5600" b="1" dirty="0" err="1">
                <a:latin typeface="+mj-lt"/>
                <a:cs typeface="Times New Roman" panose="02020603050405020304" pitchFamily="18" charset="0"/>
              </a:rPr>
              <a:t>trình</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bày</a:t>
            </a:r>
            <a:endParaRPr lang="en-US" sz="5600" b="1" spc="95" dirty="0">
              <a:solidFill>
                <a:srgbClr val="FF0000"/>
              </a:solidFill>
              <a:latin typeface="+mj-lt"/>
              <a:cs typeface="Times New Roman" panose="02020603050405020304" pitchFamily="18" charset="0"/>
            </a:endParaRPr>
          </a:p>
        </p:txBody>
      </p:sp>
      <p:sp>
        <p:nvSpPr>
          <p:cNvPr id="10" name="TextBox 7"/>
          <p:cNvSpPr txBox="1"/>
          <p:nvPr/>
        </p:nvSpPr>
        <p:spPr>
          <a:xfrm>
            <a:off x="1610653" y="2476500"/>
            <a:ext cx="9324432" cy="6730369"/>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3700" dirty="0">
                <a:latin typeface="+mj-lt"/>
              </a:rPr>
              <a:t>GIỚI THIỆU ĐỀ TÀI</a:t>
            </a:r>
          </a:p>
          <a:p>
            <a:pPr marL="742950" indent="-473075">
              <a:lnSpc>
                <a:spcPct val="150000"/>
              </a:lnSpc>
              <a:buFont typeface="+mj-lt"/>
              <a:buAutoNum type="arabicPeriod"/>
            </a:pPr>
            <a:r>
              <a:rPr lang="vi-VN" sz="3700" dirty="0">
                <a:latin typeface="+mj-lt"/>
              </a:rPr>
              <a:t>CƠ SỞ LÝ THUYẾT</a:t>
            </a:r>
          </a:p>
          <a:p>
            <a:pPr marL="742950" indent="-473075">
              <a:lnSpc>
                <a:spcPct val="150000"/>
              </a:lnSpc>
              <a:buFont typeface="+mj-lt"/>
              <a:buAutoNum type="arabicPeriod"/>
            </a:pPr>
            <a:r>
              <a:rPr lang="vi-VN" sz="3700" dirty="0">
                <a:latin typeface="+mj-lt"/>
              </a:rPr>
              <a:t>PHƯƠNG PHÁP LUẬN</a:t>
            </a:r>
          </a:p>
          <a:p>
            <a:pPr marL="742950" indent="-473075">
              <a:lnSpc>
                <a:spcPct val="150000"/>
              </a:lnSpc>
              <a:buFont typeface="+mj-lt"/>
              <a:buAutoNum type="arabicPeriod"/>
            </a:pPr>
            <a:r>
              <a:rPr lang="vi-VN" sz="3700" dirty="0">
                <a:latin typeface="+mj-lt"/>
              </a:rPr>
              <a:t>TRIỂN KHAI THỰC HIỆN</a:t>
            </a:r>
          </a:p>
          <a:p>
            <a:pPr marL="742950" indent="-473075">
              <a:lnSpc>
                <a:spcPct val="150000"/>
              </a:lnSpc>
              <a:buFont typeface="+mj-lt"/>
              <a:buAutoNum type="arabicPeriod"/>
            </a:pPr>
            <a:r>
              <a:rPr lang="vi-VN" sz="3700" dirty="0">
                <a:latin typeface="+mj-lt"/>
              </a:rPr>
              <a:t>XÂY DỰNG ỨNG DỤNG</a:t>
            </a:r>
          </a:p>
          <a:p>
            <a:pPr marL="742950" indent="-473075">
              <a:lnSpc>
                <a:spcPct val="150000"/>
              </a:lnSpc>
              <a:buFont typeface="+mj-lt"/>
              <a:buAutoNum type="arabicPeriod"/>
            </a:pPr>
            <a:r>
              <a:rPr lang="vi-VN" sz="3700" dirty="0">
                <a:latin typeface="+mj-lt"/>
              </a:rPr>
              <a:t>KẾT QUẢ</a:t>
            </a:r>
          </a:p>
          <a:p>
            <a:pPr marL="742950" indent="-473075">
              <a:lnSpc>
                <a:spcPct val="150000"/>
              </a:lnSpc>
              <a:buFont typeface="+mj-lt"/>
              <a:buAutoNum type="arabicPeriod"/>
            </a:pPr>
            <a:r>
              <a:rPr lang="vi-VN" sz="3700" dirty="0">
                <a:latin typeface="+mj-lt"/>
              </a:rPr>
              <a:t>KẾT LUẬN</a:t>
            </a:r>
            <a:r>
              <a:rPr lang="en-US" sz="3700" dirty="0">
                <a:latin typeface="+mj-lt"/>
              </a:rPr>
              <a:t> VÀ </a:t>
            </a:r>
            <a:r>
              <a:rPr lang="en-US" sz="3700" dirty="0">
                <a:latin typeface="+mj-lt"/>
                <a:cs typeface="Times New Roman" panose="02020603050405020304" pitchFamily="18" charset="0"/>
              </a:rPr>
              <a:t>HƯỚNG PHÁT TRIỂN</a:t>
            </a:r>
            <a:endParaRPr lang="vi-VN" sz="3700" dirty="0">
              <a:latin typeface="+mj-lt"/>
              <a:cs typeface="Times New Roman" panose="02020603050405020304" pitchFamily="18" charset="0"/>
            </a:endParaRPr>
          </a:p>
          <a:p>
            <a:pPr marL="742950" indent="-473075">
              <a:lnSpc>
                <a:spcPct val="150000"/>
              </a:lnSpc>
              <a:buFont typeface="+mj-lt"/>
              <a:buAutoNum type="arabicPeriod"/>
            </a:pPr>
            <a:r>
              <a:rPr lang="vi-VN" sz="3700" dirty="0">
                <a:latin typeface="+mj-lt"/>
              </a:rPr>
              <a:t>DEMO</a:t>
            </a:r>
          </a:p>
        </p:txBody>
      </p:sp>
      <p:sp>
        <p:nvSpPr>
          <p:cNvPr id="4" name="Slide Number Placeholder 3">
            <a:extLst>
              <a:ext uri="{FF2B5EF4-FFF2-40B4-BE49-F238E27FC236}">
                <a16:creationId xmlns:a16="http://schemas.microsoft.com/office/drawing/2014/main" id="{4F8C9289-116E-46B0-A329-662F4A11F531}"/>
              </a:ext>
            </a:extLst>
          </p:cNvPr>
          <p:cNvSpPr>
            <a:spLocks noGrp="1"/>
          </p:cNvSpPr>
          <p:nvPr>
            <p:ph type="sldNum" sz="quarter" idx="12"/>
          </p:nvPr>
        </p:nvSpPr>
        <p:spPr/>
        <p:txBody>
          <a:bodyPr/>
          <a:lstStyle/>
          <a:p>
            <a:fld id="{B6F15528-21DE-4FAA-801E-634DDDAF4B2B}" type="slidenum">
              <a:rPr lang="en-US" sz="3000" smtClean="0">
                <a:latin typeface="+mj-lt"/>
              </a:rPr>
              <a:t>3</a:t>
            </a:fld>
            <a:endParaRPr lang="en-US" sz="300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5216813"/>
          </a:xfrm>
          <a:prstGeom prst="rect">
            <a:avLst/>
          </a:prstGeom>
          <a:noFill/>
        </p:spPr>
        <p:txBody>
          <a:bodyPr wrap="square" rtlCol="0">
            <a:spAutoFit/>
          </a:bodyPr>
          <a:lstStyle/>
          <a:p>
            <a:r>
              <a:rPr lang="vi-VN" sz="3700" b="1" dirty="0"/>
              <a:t>3.3.4. Lưu vào cơ sở dữ liệu vector</a:t>
            </a:r>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r>
              <a:rPr lang="vi-VN" sz="3700" b="1" dirty="0"/>
              <a:t>3.3.4. 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40" y="6901982"/>
            <a:ext cx="10794741" cy="2589279"/>
          </a:xfrm>
          <a:prstGeom prst="rect">
            <a:avLst/>
          </a:prstGeom>
        </p:spPr>
      </p:pic>
      <p:sp>
        <p:nvSpPr>
          <p:cNvPr id="4" name="Slide Number Placeholder 3">
            <a:extLst>
              <a:ext uri="{FF2B5EF4-FFF2-40B4-BE49-F238E27FC236}">
                <a16:creationId xmlns:a16="http://schemas.microsoft.com/office/drawing/2014/main" id="{D131458B-FF3B-4AC0-8E0A-5CA6FD9608AC}"/>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454109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876300" y="1732415"/>
            <a:ext cx="14325600" cy="2939266"/>
          </a:xfrm>
          <a:prstGeom prst="rect">
            <a:avLst/>
          </a:prstGeom>
          <a:noFill/>
        </p:spPr>
        <p:txBody>
          <a:bodyPr wrap="square" rtlCol="0">
            <a:spAutoFit/>
          </a:bodyPr>
          <a:lstStyle/>
          <a:p>
            <a:r>
              <a:rPr lang="vi-VN" sz="3700" b="1" dirty="0"/>
              <a:t>3.3.5. So sánh và đánh giá với kiến trúc RAG và GRAG truyền thống</a:t>
            </a:r>
          </a:p>
          <a:p>
            <a:pPr marL="1371600" lvl="2" indent="-457200">
              <a:buFontTx/>
              <a:buChar char="-"/>
            </a:pPr>
            <a:r>
              <a:rPr lang="vi-VN" sz="3700" dirty="0"/>
              <a:t>So sánh và đánh giá trên độ tương đồng</a:t>
            </a:r>
          </a:p>
          <a:p>
            <a:pPr marL="1371600" lvl="2" indent="-457200">
              <a:buFontTx/>
              <a:buChar char="-"/>
            </a:pPr>
            <a:r>
              <a:rPr lang="vi-VN" sz="3700" dirty="0"/>
              <a:t>So sánh và đánh giá trên accuracy</a:t>
            </a:r>
          </a:p>
          <a:p>
            <a:pPr marL="1371600" lvl="2" indent="-457200">
              <a:buFontTx/>
              <a:buChar char="-"/>
            </a:pPr>
            <a:r>
              <a:rPr lang="vi-VN" sz="3700" dirty="0"/>
              <a:t>So sánh và đánh giá trên hallucination</a:t>
            </a:r>
          </a:p>
          <a:p>
            <a:pPr marL="1371600" lvl="2" indent="-457200">
              <a:buFontTx/>
              <a:buChar char="-"/>
            </a:pPr>
            <a:r>
              <a:rPr lang="vi-VN" sz="3700" dirty="0"/>
              <a:t>So sánh và đánh giá trên missing</a:t>
            </a:r>
          </a:p>
        </p:txBody>
      </p:sp>
      <p:sp>
        <p:nvSpPr>
          <p:cNvPr id="4" name="Slide Number Placeholder 3">
            <a:extLst>
              <a:ext uri="{FF2B5EF4-FFF2-40B4-BE49-F238E27FC236}">
                <a16:creationId xmlns:a16="http://schemas.microsoft.com/office/drawing/2014/main" id="{B06DE1DA-8838-449D-A29E-6B9A7C03B64A}"/>
              </a:ext>
            </a:extLst>
          </p:cNvPr>
          <p:cNvSpPr>
            <a:spLocks noGrp="1"/>
          </p:cNvSpPr>
          <p:nvPr>
            <p:ph type="sldNum" sz="quarter" idx="12"/>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135792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4. </a:t>
            </a:r>
            <a:r>
              <a:rPr lang="en-US" sz="5600" b="1" dirty="0" err="1">
                <a:latin typeface="Times New Roman" panose="02020603050405020304" pitchFamily="18" charset="0"/>
                <a:cs typeface="Times New Roman" panose="02020603050405020304" pitchFamily="18" charset="0"/>
              </a:rPr>
              <a:t>Triển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khai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385765" y="1104900"/>
            <a:ext cx="16154400" cy="502220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4.1.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4.2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4.3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4.4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4.5.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Critic </a:t>
            </a:r>
            <a:r>
              <a:rPr lang="en-US" sz="3700" dirty="0" err="1">
                <a:latin typeface="Times New Roman" panose="02020603050405020304" pitchFamily="18" charset="0"/>
                <a:cs typeface="Times New Roman" panose="02020603050405020304" pitchFamily="18" charset="0"/>
              </a:rPr>
              <a:t>mô-đun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4.6 So </a:t>
            </a:r>
            <a:r>
              <a:rPr lang="en-US" sz="3700" dirty="0" err="1">
                <a:latin typeface="Times New Roman" panose="02020603050405020304" pitchFamily="18" charset="0"/>
                <a:cs typeface="Times New Roman" panose="02020603050405020304" pitchFamily="18" charset="0"/>
              </a:rPr>
              <a:t>sánh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giá</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C8AFAE-D2C7-4A33-8B26-29572EEA4ACA}"/>
              </a:ext>
            </a:extLst>
          </p:cNvPr>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4.1.1 </a:t>
            </a:r>
            <a:r>
              <a:rPr lang="en-US" sz="3700" b="1" dirty="0" err="1">
                <a:latin typeface="Times New Roman" panose="02020603050405020304" pitchFamily="18" charset="0"/>
                <a:cs typeface="Times New Roman" panose="02020603050405020304" pitchFamily="18" charset="0"/>
                <a:sym typeface="+mn-ea"/>
              </a:rPr>
              <a:t>Trích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xuất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r>
              <a:rPr lang="en-US" sz="3700" b="1" dirty="0">
                <a:latin typeface="Times New Roman" panose="02020603050405020304" pitchFamily="18" charset="0"/>
                <a:cs typeface="Times New Roman" panose="02020603050405020304" pitchFamily="18" charset="0"/>
                <a:sym typeface="+mn-ea"/>
              </a:rPr>
              <a:t>/chia chunk</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thư</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viện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pdfplumber</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đọc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nội</a:t>
            </a:r>
            <a:r>
              <a:rPr lang="en-US" sz="3700" dirty="0">
                <a:latin typeface="Times New Roman" panose="02020603050405020304" pitchFamily="18" charset="0"/>
                <a:cs typeface="Times New Roman" panose="02020603050405020304" pitchFamily="18" charset="0"/>
                <a:sym typeface="+mn-ea"/>
              </a:rPr>
              <a:t> dung </a:t>
            </a:r>
            <a:r>
              <a:rPr lang="en-US" sz="3700" dirty="0" err="1">
                <a:latin typeface="Times New Roman" panose="02020603050405020304" pitchFamily="18" charset="0"/>
                <a:cs typeface="Times New Roman" panose="02020603050405020304" pitchFamily="18" charset="0"/>
                <a:sym typeface="+mn-ea"/>
              </a:rPr>
              <a:t>từ</a:t>
            </a:r>
            <a:r>
              <a:rPr lang="en-US" sz="3700" dirty="0">
                <a:latin typeface="Times New Roman" panose="02020603050405020304" pitchFamily="18" charset="0"/>
                <a:cs typeface="Times New Roman" panose="02020603050405020304" pitchFamily="18" charset="0"/>
                <a:sym typeface="+mn-ea"/>
              </a:rPr>
              <a:t> pdf: </a:t>
            </a: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trang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gộp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1 </a:t>
            </a:r>
            <a:r>
              <a:rPr lang="en-US" sz="3700" dirty="0" err="1">
                <a:latin typeface="Times New Roman" panose="02020603050405020304" pitchFamily="18" charset="0"/>
                <a:cs typeface="Times New Roman" panose="02020603050405020304" pitchFamily="18" charset="0"/>
                <a:sym typeface="+mn-ea"/>
              </a:rPr>
              <a:t>đoạn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mảng</a:t>
            </a:r>
            <a:r>
              <a:rPr lang="en-US" sz="3700" dirty="0">
                <a:latin typeface="Times New Roman" panose="02020603050405020304" pitchFamily="18" charset="0"/>
                <a:cs typeface="Times New Roman" panose="02020603050405020304" pitchFamily="18" charset="0"/>
                <a:sym typeface="+mn-ea"/>
              </a:rPr>
              <a:t> String</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chia đoạn(chunk). </a:t>
            </a:r>
          </a:p>
          <a:p>
            <a:pPr marL="269875">
              <a:lnSpc>
                <a:spcPct val="150000"/>
              </a:lnSpc>
            </a:pPr>
            <a:r>
              <a:rPr lang="it-IT" sz="3700" dirty="0">
                <a:latin typeface="Times New Roman" panose="02020603050405020304" pitchFamily="18" charset="0"/>
                <a:cs typeface="Times New Roman" panose="02020603050405020304" pitchFamily="18" charset="0"/>
                <a:sym typeface="+mn-ea"/>
              </a:rPr>
              <a:t>Để tăng cường ngữ cảnh em tiếp tục sử dụng LLM Gemini 2.5 Pro Preview 05-06 để tạo tóm tắt chunk.</a:t>
            </a:r>
            <a:endParaRPr lang="en-US" sz="3700" dirty="0">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
        <p:nvSpPr>
          <p:cNvPr id="5" name="Slide Number Placeholder 4">
            <a:extLst>
              <a:ext uri="{FF2B5EF4-FFF2-40B4-BE49-F238E27FC236}">
                <a16:creationId xmlns:a16="http://schemas.microsoft.com/office/drawing/2014/main" id="{DC6196FA-0A79-4A57-B00C-2222657EA7B0}"/>
              </a:ext>
            </a:extLst>
          </p:cNvPr>
          <p:cNvSpPr>
            <a:spLocks noGrp="1"/>
          </p:cNvSpPr>
          <p:nvPr>
            <p:ph type="sldNum" sz="quarter" idx="12"/>
          </p:nvPr>
        </p:nvSpPr>
        <p:spPr/>
        <p:txBody>
          <a:bodyPr/>
          <a:lstStyle/>
          <a:p>
            <a:fld id="{B6F15528-21DE-4FAA-801E-634DDDAF4B2B}"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4.1.2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thiết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vector:</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1024: </a:t>
            </a:r>
            <a:r>
              <a:rPr lang="en-US" sz="3700" dirty="0" err="1">
                <a:latin typeface="Times New Roman" panose="02020603050405020304" pitchFamily="18" charset="0"/>
                <a:cs typeface="Times New Roman" panose="02020603050405020304" pitchFamily="18" charset="0"/>
                <a:sym typeface="+mn-ea"/>
              </a:rPr>
              <a:t>intfloat</a:t>
            </a:r>
            <a:r>
              <a:rPr lang="en-US" sz="3700" dirty="0">
                <a:latin typeface="Times New Roman" panose="02020603050405020304" pitchFamily="18" charset="0"/>
                <a:cs typeface="Times New Roman" panose="02020603050405020304" pitchFamily="18" charset="0"/>
                <a:sym typeface="+mn-ea"/>
              </a:rPr>
              <a:t>/multilingual-e5-large-instruct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768: Alibaba-NLP/</a:t>
            </a:r>
            <a:r>
              <a:rPr lang="en-US" sz="3700" dirty="0" err="1">
                <a:latin typeface="Times New Roman" panose="02020603050405020304" pitchFamily="18" charset="0"/>
                <a:cs typeface="Times New Roman" panose="02020603050405020304" pitchFamily="18" charset="0"/>
                <a:sym typeface="+mn-ea"/>
              </a:rPr>
              <a:t>gte</a:t>
            </a:r>
            <a:r>
              <a:rPr lang="en-US" sz="3700" dirty="0">
                <a:latin typeface="Times New Roman" panose="02020603050405020304" pitchFamily="18" charset="0"/>
                <a:cs typeface="Times New Roman" panose="02020603050405020304" pitchFamily="18" charset="0"/>
                <a:sym typeface="+mn-ea"/>
              </a:rPr>
              <a:t>-multilingual-base</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512: sentence-transformers/distiluse-base-multilingual-cased-v2</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Tùy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colbert-ir</a:t>
            </a:r>
            <a:r>
              <a:rPr lang="en-US" sz="3700" dirty="0">
                <a:latin typeface="Times New Roman" panose="02020603050405020304" pitchFamily="18" charset="0"/>
                <a:cs typeface="Times New Roman" panose="02020603050405020304" pitchFamily="18" charset="0"/>
                <a:sym typeface="+mn-ea"/>
              </a:rPr>
              <a:t>/colbertv2.0</a:t>
            </a:r>
          </a:p>
        </p:txBody>
      </p:sp>
      <p:sp>
        <p:nvSpPr>
          <p:cNvPr id="5" name="Slide Number Placeholder 4">
            <a:extLst>
              <a:ext uri="{FF2B5EF4-FFF2-40B4-BE49-F238E27FC236}">
                <a16:creationId xmlns:a16="http://schemas.microsoft.com/office/drawing/2014/main" id="{CE6CDC72-894E-4F7A-836C-C49BD2A513B0}"/>
              </a:ext>
            </a:extLst>
          </p:cNvPr>
          <p:cNvSpPr>
            <a:spLocks noGrp="1"/>
          </p:cNvSpPr>
          <p:nvPr>
            <p:ph type="sldNum" sz="quarter" idx="12"/>
          </p:nvPr>
        </p:nvSpPr>
        <p:spPr/>
        <p:txBody>
          <a:bodyPr/>
          <a:lstStyle/>
          <a:p>
            <a:fld id="{B6F15528-21DE-4FAA-801E-634DDDAF4B2B}" type="slidenum">
              <a:rPr lang="en-US" smtClean="0"/>
              <a:t>34</a:t>
            </a:fld>
            <a:endParaRPr lang="en-US"/>
          </a:p>
        </p:txBody>
      </p:sp>
      <p:pic>
        <p:nvPicPr>
          <p:cNvPr id="8" name="Picture 7">
            <a:extLst>
              <a:ext uri="{FF2B5EF4-FFF2-40B4-BE49-F238E27FC236}">
                <a16:creationId xmlns:a16="http://schemas.microsoft.com/office/drawing/2014/main" id="{31B491DD-BE10-42A9-8879-81B7DD0EC1DF}"/>
              </a:ext>
            </a:extLst>
          </p:cNvPr>
          <p:cNvPicPr>
            <a:picLocks noChangeAspect="1"/>
          </p:cNvPicPr>
          <p:nvPr/>
        </p:nvPicPr>
        <p:blipFill>
          <a:blip r:embed="rId3"/>
          <a:stretch>
            <a:fillRect/>
          </a:stretch>
        </p:blipFill>
        <p:spPr>
          <a:xfrm>
            <a:off x="2895600" y="6429385"/>
            <a:ext cx="12678960" cy="3045227"/>
          </a:xfrm>
          <a:prstGeom prst="rect">
            <a:avLst/>
          </a:prstGeom>
        </p:spPr>
      </p:pic>
    </p:spTree>
    <p:extLst>
      <p:ext uri="{BB962C8B-B14F-4D97-AF65-F5344CB8AC3E}">
        <p14:creationId xmlns:p14="http://schemas.microsoft.com/office/powerpoint/2010/main" val="337436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tương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Xây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một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700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trắc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4 </a:t>
            </a:r>
            <a:r>
              <a:rPr lang="en-US" sz="3700" dirty="0" err="1">
                <a:latin typeface="Times New Roman" panose="02020603050405020304" pitchFamily="18" charset="0"/>
                <a:cs typeface="Times New Roman" panose="02020603050405020304" pitchFamily="18" charset="0"/>
                <a:sym typeface="+mn-ea"/>
              </a:rPr>
              <a:t>đáp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án</a:t>
            </a:r>
            <a:r>
              <a:rPr lang="en-US" sz="3700" dirty="0">
                <a:latin typeface="Times New Roman" panose="02020603050405020304" pitchFamily="18" charset="0"/>
                <a:cs typeface="Times New Roman" panose="02020603050405020304" pitchFamily="18" charset="0"/>
                <a:sym typeface="+mn-ea"/>
              </a:rPr>
              <a:t> a, b, c, d ở 7 </a:t>
            </a:r>
            <a:r>
              <a:rPr lang="en-US" sz="3700" dirty="0" err="1">
                <a:latin typeface="Times New Roman" panose="02020603050405020304" pitchFamily="18" charset="0"/>
                <a:cs typeface="Times New Roman" panose="02020603050405020304" pitchFamily="18" charset="0"/>
                <a:sym typeface="+mn-ea"/>
              </a:rPr>
              <a:t>lĩnh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nhau</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sym typeface="+mn-ea"/>
              </a:rPr>
              <a:t>Chọn ra 11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thông qua LLM, MTEB ranking để lấy các mô hình phổ biến nhất hiện nay</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17CC3DC1-D176-41FF-AB41-4FD76A114035}"/>
              </a:ext>
            </a:extLst>
          </p:cNvPr>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3354570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02426AA5-5C12-41EA-A794-02F23FC1BF13}"/>
              </a:ext>
            </a:extLst>
          </p:cNvPr>
          <p:cNvSpPr>
            <a:spLocks noGrp="1"/>
          </p:cNvSpPr>
          <p:nvPr>
            <p:ph type="sldNum" sz="quarter" idx="12"/>
          </p:nvPr>
        </p:nvSpPr>
        <p:spPr/>
        <p:txBody>
          <a:bodyPr/>
          <a:lstStyle/>
          <a:p>
            <a:fld id="{B6F15528-21DE-4FAA-801E-634DDDAF4B2B}" type="slidenum">
              <a:rPr lang="en-US" smtClean="0"/>
              <a:t>36</a:t>
            </a:fld>
            <a:endParaRPr lang="en-US"/>
          </a:p>
        </p:txBody>
      </p:sp>
      <p:pic>
        <p:nvPicPr>
          <p:cNvPr id="9" name="Picture 8">
            <a:extLst>
              <a:ext uri="{FF2B5EF4-FFF2-40B4-BE49-F238E27FC236}">
                <a16:creationId xmlns:a16="http://schemas.microsoft.com/office/drawing/2014/main" id="{E0F7410F-FD0F-4CFE-8B0E-359DD32A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797" y="2383885"/>
            <a:ext cx="13840406" cy="7679651"/>
          </a:xfrm>
          <a:prstGeom prst="rect">
            <a:avLst/>
          </a:prstGeom>
        </p:spPr>
      </p:pic>
    </p:spTree>
    <p:extLst>
      <p:ext uri="{BB962C8B-B14F-4D97-AF65-F5344CB8AC3E}">
        <p14:creationId xmlns:p14="http://schemas.microsoft.com/office/powerpoint/2010/main" val="3763973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1449697" y="5889888"/>
            <a:ext cx="14746967" cy="4260462"/>
          </a:xfrm>
          <a:prstGeom prst="rect">
            <a:avLst/>
          </a:prstGeom>
          <a:noFill/>
        </p:spPr>
        <p:txBody>
          <a:bodyPr wrap="square">
            <a:spAutoFit/>
          </a:bodyPr>
          <a:lstStyle/>
          <a:p>
            <a:r>
              <a:rPr lang="vi-VN" sz="3700" dirty="0"/>
              <a:t>Dựa trên các thống kê và chiến lược truy vấn nhiều giai đoạn trong qdrant. Chúng em sẽ chọn 3 mô hình có 1024, 768 và 512 có độ chính xác cao nhất lần lượt là:</a:t>
            </a: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intfloat/multilingual-e5-large-instruct</a:t>
            </a:r>
            <a:r>
              <a:rPr lang="en-US"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Alibaba-NLP/gte-multilingual-base</a:t>
            </a:r>
            <a:r>
              <a:rPr lang="en-US" sz="37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700" dirty="0">
                <a:solidFill>
                  <a:srgbClr val="000000"/>
                </a:solidFill>
                <a:ea typeface="SimSun" panose="02010600030101010101" pitchFamily="2" charset="-122"/>
              </a:rPr>
              <a:t>sentence-transformers/distiluse-base-multilingual-cased-v2. </a:t>
            </a:r>
          </a:p>
        </p:txBody>
      </p:sp>
      <p:sp>
        <p:nvSpPr>
          <p:cNvPr id="5" name="Slide Number Placeholder 4">
            <a:extLst>
              <a:ext uri="{FF2B5EF4-FFF2-40B4-BE49-F238E27FC236}">
                <a16:creationId xmlns:a16="http://schemas.microsoft.com/office/drawing/2014/main" id="{A4AD1E0A-A87E-4A85-ACBE-E1E12A36527A}"/>
              </a:ext>
            </a:extLst>
          </p:cNvPr>
          <p:cNvSpPr>
            <a:spLocks noGrp="1"/>
          </p:cNvSpPr>
          <p:nvPr>
            <p:ph type="sldNum" sz="quarter" idx="12"/>
          </p:nvPr>
        </p:nvSpPr>
        <p:spPr/>
        <p:txBody>
          <a:bodyPr/>
          <a:lstStyle/>
          <a:p>
            <a:fld id="{B6F15528-21DE-4FAA-801E-634DDDAF4B2B}" type="slidenum">
              <a:rPr lang="en-US" smtClean="0"/>
              <a:t>37</a:t>
            </a:fld>
            <a:endParaRPr lang="en-US"/>
          </a:p>
        </p:txBody>
      </p:sp>
      <p:pic>
        <p:nvPicPr>
          <p:cNvPr id="11" name="Picture 10">
            <a:extLst>
              <a:ext uri="{FF2B5EF4-FFF2-40B4-BE49-F238E27FC236}">
                <a16:creationId xmlns:a16="http://schemas.microsoft.com/office/drawing/2014/main" id="{A7B90841-2280-486E-AB94-D0B5E011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716" y="1265955"/>
            <a:ext cx="10731284" cy="4311606"/>
          </a:xfrm>
          <a:prstGeom prst="rect">
            <a:avLst/>
          </a:prstGeom>
        </p:spPr>
      </p:pic>
    </p:spTree>
    <p:extLst>
      <p:ext uri="{BB962C8B-B14F-4D97-AF65-F5344CB8AC3E}">
        <p14:creationId xmlns:p14="http://schemas.microsoft.com/office/powerpoint/2010/main" val="181107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late interaction </a:t>
            </a:r>
            <a:r>
              <a:rPr lang="en-US" sz="3700" dirty="0" err="1">
                <a:latin typeface="Times New Roman" panose="02020603050405020304" pitchFamily="18" charset="0"/>
                <a:cs typeface="Times New Roman" panose="02020603050405020304" pitchFamily="18" charset="0"/>
                <a:sym typeface="+mn-ea"/>
              </a:rPr>
              <a:t>tiếp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Huggingface</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so </a:t>
            </a:r>
            <a:r>
              <a:rPr lang="en-US" sz="3700" dirty="0" err="1">
                <a:latin typeface="Times New Roman" panose="02020603050405020304" pitchFamily="18" charset="0"/>
                <a:cs typeface="Times New Roman" panose="02020603050405020304" pitchFamily="18" charset="0"/>
                <a:sym typeface="+mn-ea"/>
              </a:rPr>
              <a:t>sánh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p>
          <a:p>
            <a:pPr marL="269875">
              <a:lnSpc>
                <a:spcPct val="150000"/>
              </a:lnSpc>
            </a:pP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8057C12-AC1C-4174-9AE8-6576C3B38E95}"/>
              </a:ext>
            </a:extLst>
          </p:cNvPr>
          <p:cNvSpPr>
            <a:spLocks noGrp="1"/>
          </p:cNvSpPr>
          <p:nvPr>
            <p:ph type="sldNum" sz="quarter" idx="12"/>
          </p:nvPr>
        </p:nvSpPr>
        <p:spPr/>
        <p:txBody>
          <a:bodyPr/>
          <a:lstStyle/>
          <a:p>
            <a:fld id="{B6F15528-21DE-4FAA-801E-634DDDAF4B2B}" type="slidenum">
              <a:rPr lang="en-US" smtClean="0"/>
              <a:t>38</a:t>
            </a:fld>
            <a:endParaRPr lang="en-US"/>
          </a:p>
        </p:txBody>
      </p:sp>
      <p:pic>
        <p:nvPicPr>
          <p:cNvPr id="10" name="Picture 9">
            <a:extLst>
              <a:ext uri="{FF2B5EF4-FFF2-40B4-BE49-F238E27FC236}">
                <a16:creationId xmlns:a16="http://schemas.microsoft.com/office/drawing/2014/main" id="{5BDF0039-6094-4FE8-946B-BCEF60E1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9" y="4166245"/>
            <a:ext cx="9067800" cy="5563376"/>
          </a:xfrm>
          <a:prstGeom prst="rect">
            <a:avLst/>
          </a:prstGeom>
        </p:spPr>
      </p:pic>
      <p:pic>
        <p:nvPicPr>
          <p:cNvPr id="12" name="Picture 11">
            <a:extLst>
              <a:ext uri="{FF2B5EF4-FFF2-40B4-BE49-F238E27FC236}">
                <a16:creationId xmlns:a16="http://schemas.microsoft.com/office/drawing/2014/main" id="{75B362BC-35D6-4CB9-8B46-AF7F70A08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897" y="4685437"/>
            <a:ext cx="8634103" cy="4000990"/>
          </a:xfrm>
          <a:prstGeom prst="rect">
            <a:avLst/>
          </a:prstGeom>
        </p:spPr>
      </p:pic>
    </p:spTree>
    <p:extLst>
      <p:ext uri="{BB962C8B-B14F-4D97-AF65-F5344CB8AC3E}">
        <p14:creationId xmlns:p14="http://schemas.microsoft.com/office/powerpoint/2010/main" val="194669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a:latin typeface="Times New Roman" panose="02020603050405020304" pitchFamily="18" charset="0"/>
                <a:cs typeface="Times New Roman" panose="02020603050405020304" pitchFamily="18" charset="0"/>
                <a:sym typeface="+mn-ea"/>
              </a:rPr>
              <a:t>Sau </a:t>
            </a:r>
            <a:r>
              <a:rPr lang="en-US" sz="3700" dirty="0" err="1">
                <a:latin typeface="Times New Roman" panose="02020603050405020304" pitchFamily="18" charset="0"/>
                <a:cs typeface="Times New Roman" panose="02020603050405020304" pitchFamily="18" charset="0"/>
                <a:sym typeface="+mn-ea"/>
              </a:rPr>
              <a:t>khi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model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model:</a:t>
            </a:r>
            <a:endParaRPr lang="vi-VN" sz="3700" dirty="0">
              <a:latin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intfloat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/multilingual-e5-large-instruct: 1024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chiều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Alibaba-NLP/gte-multilingual-base: 768 chiều.</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7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colbert-ir/colbertv2.0: Số lượng vector tùy thuộc vào độ dài văn bản mỗi vector 128 chiều.</a:t>
            </a:r>
          </a:p>
          <a:p>
            <a:pPr marL="727075" indent="-457200">
              <a:lnSpc>
                <a:spcPct val="150000"/>
              </a:lnSpc>
              <a:buFont typeface="Arial" panose="020B0604020202020204" pitchFamily="34" charset="0"/>
              <a:buChar char="•"/>
            </a:pP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F1D4D70-F6AC-44F2-8F49-C550EFF21318}"/>
              </a:ext>
            </a:extLst>
          </p:cNvPr>
          <p:cNvSpPr>
            <a:spLocks noGrp="1"/>
          </p:cNvSpPr>
          <p:nvPr>
            <p:ph type="sldNum" sz="quarter" idx="12"/>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315562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1. </a:t>
            </a:r>
            <a:r>
              <a:rPr lang="en-US" sz="5600" b="1" dirty="0" err="1">
                <a:cs typeface="Times New Roman" panose="02020603050405020304" pitchFamily="18" charset="0"/>
              </a:rPr>
              <a:t>Giới</a:t>
            </a:r>
            <a:r>
              <a:rPr lang="en-US" sz="5600" b="1" dirty="0">
                <a:cs typeface="Times New Roman" panose="02020603050405020304" pitchFamily="18" charset="0"/>
              </a:rPr>
              <a:t> </a:t>
            </a:r>
            <a:r>
              <a:rPr lang="en-US" sz="5600" b="1" dirty="0" err="1">
                <a:cs typeface="Times New Roman" panose="02020603050405020304" pitchFamily="18" charset="0"/>
              </a:rPr>
              <a:t>thiệu</a:t>
            </a:r>
            <a:r>
              <a:rPr lang="en-US" sz="5600" b="1" dirty="0">
                <a:cs typeface="Times New Roman" panose="02020603050405020304" pitchFamily="18" charset="0"/>
              </a:rPr>
              <a:t> </a:t>
            </a:r>
            <a:r>
              <a:rPr lang="en-US" sz="5600" b="1" dirty="0" err="1">
                <a:cs typeface="Times New Roman" panose="02020603050405020304" pitchFamily="18" charset="0"/>
              </a:rPr>
              <a:t>đề</a:t>
            </a:r>
            <a:r>
              <a:rPr lang="en-US" sz="5600" b="1" dirty="0">
                <a:cs typeface="Times New Roman" panose="02020603050405020304" pitchFamily="18" charset="0"/>
              </a:rPr>
              <a:t> </a:t>
            </a:r>
            <a:r>
              <a:rPr lang="en-US" sz="5600" b="1" dirty="0" err="1">
                <a:cs typeface="Times New Roman" panose="02020603050405020304" pitchFamily="18" charset="0"/>
              </a:rPr>
              <a:t>tài</a:t>
            </a:r>
            <a:endParaRPr lang="en-US" sz="5600" b="1" spc="95" dirty="0">
              <a:solidFill>
                <a:srgbClr val="FF0000"/>
              </a:solidFill>
              <a:cs typeface="Times New Roman" panose="02020603050405020304" pitchFamily="18" charset="0"/>
            </a:endParaRPr>
          </a:p>
        </p:txBody>
      </p:sp>
      <p:sp>
        <p:nvSpPr>
          <p:cNvPr id="10" name="TextBox 7"/>
          <p:cNvSpPr txBox="1"/>
          <p:nvPr/>
        </p:nvSpPr>
        <p:spPr>
          <a:xfrm>
            <a:off x="649659" y="1578339"/>
            <a:ext cx="8232946" cy="673036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Mục</a:t>
            </a:r>
            <a:r>
              <a:rPr lang="en-US" sz="3700" b="1" dirty="0">
                <a:cs typeface="Times New Roman" panose="02020603050405020304" pitchFamily="18" charset="0"/>
              </a:rPr>
              <a:t> </a:t>
            </a:r>
            <a:r>
              <a:rPr lang="en-US" sz="3700" b="1" dirty="0" err="1">
                <a:cs typeface="Times New Roman" panose="02020603050405020304" pitchFamily="18" charset="0"/>
              </a:rPr>
              <a:t>tiêu</a:t>
            </a:r>
            <a:r>
              <a:rPr lang="en-US" sz="3700" b="1" dirty="0">
                <a:cs typeface="Times New Roman" panose="02020603050405020304" pitchFamily="18" charset="0"/>
              </a:rPr>
              <a:t>:</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Sử dụng LLM Gemini-1.5-flash để làm base model.</a:t>
            </a:r>
          </a:p>
          <a:p>
            <a:pPr marL="571500" indent="-571500">
              <a:lnSpc>
                <a:spcPct val="150000"/>
              </a:lnSpc>
              <a:buFont typeface="Arial" panose="020B0604020202020204" pitchFamily="34" charset="0"/>
              <a:buChar char="•"/>
            </a:pPr>
            <a:r>
              <a:rPr lang="vi-VN" sz="3700" dirty="0">
                <a:cs typeface="Times New Roman" panose="02020603050405020304" pitchFamily="18" charset="0"/>
              </a:rPr>
              <a:t>Tìm hiểu một hệ thống kết hợp giữa RAG và GRAG kèm theo một Critic mô-đun.</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So sánh kiến trúc này với RAG và GRAG truyền thống.</a:t>
            </a:r>
          </a:p>
        </p:txBody>
      </p:sp>
      <p:sp>
        <p:nvSpPr>
          <p:cNvPr id="6" name="TextBox 7"/>
          <p:cNvSpPr txBox="1"/>
          <p:nvPr/>
        </p:nvSpPr>
        <p:spPr>
          <a:xfrm>
            <a:off x="9263605" y="1578339"/>
            <a:ext cx="8638632" cy="587628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Giới</a:t>
            </a:r>
            <a:r>
              <a:rPr lang="en-US" sz="3700" b="1" dirty="0">
                <a:cs typeface="Times New Roman" panose="02020603050405020304" pitchFamily="18" charset="0"/>
              </a:rPr>
              <a:t> </a:t>
            </a:r>
            <a:r>
              <a:rPr lang="en-US" sz="3700" b="1" dirty="0" err="1">
                <a:cs typeface="Times New Roman" panose="02020603050405020304" pitchFamily="18" charset="0"/>
              </a:rPr>
              <a:t>hạn</a:t>
            </a:r>
            <a:r>
              <a:rPr lang="en-US" sz="3700" b="1" dirty="0">
                <a:cs typeface="Times New Roman" panose="02020603050405020304" pitchFamily="18" charset="0"/>
              </a:rPr>
              <a:t>, </a:t>
            </a:r>
            <a:r>
              <a:rPr lang="en-US" sz="3700" b="1" dirty="0" err="1">
                <a:cs typeface="Times New Roman" panose="02020603050405020304" pitchFamily="18" charset="0"/>
              </a:rPr>
              <a:t>phạm</a:t>
            </a:r>
            <a:r>
              <a:rPr lang="en-US" sz="3700" b="1" dirty="0">
                <a:cs typeface="Times New Roman" panose="02020603050405020304" pitchFamily="18" charset="0"/>
              </a:rPr>
              <a:t> vi </a:t>
            </a:r>
            <a:r>
              <a:rPr lang="en-US" sz="3700" b="1" dirty="0" err="1">
                <a:cs typeface="Times New Roman" panose="02020603050405020304" pitchFamily="18" charset="0"/>
              </a:rPr>
              <a:t>của</a:t>
            </a:r>
            <a:r>
              <a:rPr lang="en-US" sz="3700" b="1" dirty="0">
                <a:cs typeface="Times New Roman" panose="02020603050405020304" pitchFamily="18" charset="0"/>
              </a:rPr>
              <a:t> </a:t>
            </a:r>
            <a:r>
              <a:rPr lang="en-US" sz="3700" b="1" dirty="0" err="1">
                <a:cs typeface="Times New Roman" panose="02020603050405020304" pitchFamily="18" charset="0"/>
              </a:rPr>
              <a:t>đề</a:t>
            </a:r>
            <a:r>
              <a:rPr lang="en-US" sz="3700" b="1" dirty="0">
                <a:cs typeface="Times New Roman" panose="02020603050405020304" pitchFamily="18" charset="0"/>
              </a:rPr>
              <a:t> </a:t>
            </a:r>
            <a:r>
              <a:rPr lang="en-US" sz="3700" b="1" dirty="0" err="1">
                <a:cs typeface="Times New Roman" panose="02020603050405020304" pitchFamily="18" charset="0"/>
              </a:rPr>
              <a:t>tài</a:t>
            </a:r>
            <a:r>
              <a:rPr lang="en-US" sz="3700" b="1" dirty="0">
                <a:cs typeface="Times New Roman" panose="02020603050405020304" pitchFamily="18" charset="0"/>
              </a:rPr>
              <a:t>:</a:t>
            </a:r>
            <a:endParaRPr lang="vi-VN" sz="3700" dirty="0">
              <a:cs typeface="Times New Roman" panose="02020603050405020304" pitchFamily="18" charset="0"/>
            </a:endParaRPr>
          </a:p>
          <a:p>
            <a:pPr marL="571500" indent="-571500">
              <a:lnSpc>
                <a:spcPct val="150000"/>
              </a:lnSpc>
              <a:buFont typeface="Arial" panose="020B0604020202020204" pitchFamily="34" charset="0"/>
              <a:buChar char="•"/>
            </a:pPr>
            <a:r>
              <a:rPr lang="vi-VN" sz="3700" dirty="0">
                <a:cs typeface="Times New Roman" panose="02020603050405020304" pitchFamily="18" charset="0"/>
              </a:rPr>
              <a:t>Nghiên cứu sẽ tập trung vào loại tài liệu PDF.</a:t>
            </a:r>
          </a:p>
          <a:p>
            <a:pPr marL="571500" indent="-571500">
              <a:lnSpc>
                <a:spcPct val="150000"/>
              </a:lnSpc>
              <a:buFont typeface="Arial" panose="020B0604020202020204" pitchFamily="34" charset="0"/>
              <a:buChar char="•"/>
            </a:pPr>
            <a:r>
              <a:rPr lang="vi-VN" sz="3700" dirty="0">
                <a:cs typeface="Times New Roman" panose="02020603050405020304" pitchFamily="18"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372448"/>
            <a:ext cx="15087600" cy="1698222"/>
          </a:xfrm>
          <a:prstGeom prst="rect">
            <a:avLst/>
          </a:prstGeom>
        </p:spPr>
        <p:txBody>
          <a:bodyPr wrap="square">
            <a:spAutoFit/>
          </a:bodyPr>
          <a:lstStyle/>
          <a:p>
            <a:pPr>
              <a:lnSpc>
                <a:spcPct val="150000"/>
              </a:lnSpc>
            </a:pPr>
            <a:r>
              <a:rPr lang="vi-VN" sz="3700" b="1" dirty="0">
                <a:cs typeface="Times New Roman" panose="02020603050405020304" pitchFamily="18" charset="0"/>
              </a:rPr>
              <a:t>Kết quả: </a:t>
            </a:r>
            <a:r>
              <a:rPr lang="vi-VN" sz="3700" dirty="0">
                <a:cs typeface="Times New Roman" panose="02020603050405020304" pitchFamily="18" charset="0"/>
              </a:rPr>
              <a:t>Tạo ra một hệ thống hỏi đáp chuyên biệt cho sổ tay sinh viên 2024 và tài liệu cụ thể.</a:t>
            </a:r>
            <a:endParaRPr lang="en-US" sz="3700" dirty="0">
              <a:cs typeface="Times New Roman" panose="02020603050405020304" pitchFamily="18" charset="0"/>
            </a:endParaRPr>
          </a:p>
        </p:txBody>
      </p:sp>
      <p:sp>
        <p:nvSpPr>
          <p:cNvPr id="8" name="Right Arrow 7"/>
          <p:cNvSpPr/>
          <p:nvPr/>
        </p:nvSpPr>
        <p:spPr>
          <a:xfrm>
            <a:off x="737443" y="8953500"/>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850C7E-C699-4914-B708-25496897809A}"/>
              </a:ext>
            </a:extLst>
          </p:cNvPr>
          <p:cNvSpPr>
            <a:spLocks noGrp="1"/>
          </p:cNvSpPr>
          <p:nvPr>
            <p:ph type="sldNum" sz="quarter" idx="12"/>
          </p:nvPr>
        </p:nvSpPr>
        <p:spPr/>
        <p:txBody>
          <a:bodyPr/>
          <a:lstStyle/>
          <a:p>
            <a:fld id="{B6F15528-21DE-4FAA-801E-634DDDAF4B2B}" type="slidenum">
              <a:rPr lang="en-US" sz="3000" smtClean="0"/>
              <a:t>4</a:t>
            </a:fld>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4.2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F0BE4ECC-EF1A-4057-B699-F4FD4D8C72C3}"/>
              </a:ext>
            </a:extLst>
          </p:cNvPr>
          <p:cNvSpPr>
            <a:spLocks noGrp="1"/>
          </p:cNvSpPr>
          <p:nvPr>
            <p:ph type="sldNum" sz="quarter" idx="12"/>
          </p:nvPr>
        </p:nvSpPr>
        <p:spPr/>
        <p:txBody>
          <a:bodyPr/>
          <a:lstStyle/>
          <a:p>
            <a:fld id="{B6F15528-21DE-4FAA-801E-634DDDAF4B2B}" type="slidenum">
              <a:rPr lang="en-US" smtClean="0"/>
              <a:t>40</a:t>
            </a:fld>
            <a:endParaRPr lang="en-US"/>
          </a:p>
        </p:txBody>
      </p:sp>
      <p:pic>
        <p:nvPicPr>
          <p:cNvPr id="9" name="Picture 8">
            <a:extLst>
              <a:ext uri="{FF2B5EF4-FFF2-40B4-BE49-F238E27FC236}">
                <a16:creationId xmlns:a16="http://schemas.microsoft.com/office/drawing/2014/main" id="{5687575E-F78D-4B21-B3F9-1CFE0B6F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068" y="1236662"/>
            <a:ext cx="15211425" cy="8963025"/>
          </a:xfrm>
          <a:prstGeom prst="rect">
            <a:avLst/>
          </a:prstGeom>
        </p:spPr>
      </p:pic>
    </p:spTree>
    <p:extLst>
      <p:ext uri="{BB962C8B-B14F-4D97-AF65-F5344CB8AC3E}">
        <p14:creationId xmlns:p14="http://schemas.microsoft.com/office/powerpoint/2010/main" val="4110348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4.3.1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node </a:t>
            </a:r>
            <a:r>
              <a:rPr lang="en-US" sz="3700" b="1" dirty="0" err="1">
                <a:latin typeface="Times New Roman" panose="02020603050405020304" pitchFamily="18" charset="0"/>
                <a:cs typeface="Times New Roman" panose="02020603050405020304" pitchFamily="18" charset="0"/>
                <a:sym typeface="+mn-ea"/>
              </a:rPr>
              <a:t>và</a:t>
            </a:r>
            <a:r>
              <a:rPr lang="en-US" sz="3700" b="1" dirty="0">
                <a:latin typeface="Times New Roman" panose="02020603050405020304" pitchFamily="18" charset="0"/>
                <a:cs typeface="Times New Roman" panose="02020603050405020304" pitchFamily="18" charset="0"/>
                <a:sym typeface="+mn-ea"/>
              </a:rPr>
              <a:t> relationship</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trích xuất các nodes và relationship.</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b="1" dirty="0">
                <a:latin typeface="Times New Roman" panose="02020603050405020304" pitchFamily="18" charset="0"/>
                <a:cs typeface="Times New Roman" panose="02020603050405020304" pitchFamily="18" charset="0"/>
                <a:sym typeface="+mn-ea"/>
              </a:rPr>
              <a:t>4.3.2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endPar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văn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sẽ dự đoán một tiêu đề tương ứng.</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150293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2147854"/>
            <a:ext cx="17297400" cy="8139146"/>
          </a:xfrm>
          <a:prstGeom prst="rect">
            <a:avLst/>
          </a:prstGeom>
        </p:spPr>
        <p:txBody>
          <a:bodyPr wrap="square" lIns="0" tIns="0" rIns="0" bIns="0" rtlCol="0" anchor="t">
            <a:noAutofit/>
          </a:bodyPr>
          <a:lstStyle/>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r>
              <a:rPr lang="vi-VN" sz="3700" b="1" dirty="0">
                <a:solidFill>
                  <a:srgbClr val="000000"/>
                </a:solidFill>
                <a:latin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1632182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4.3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nguồn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thức</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1000125" y="1271386"/>
            <a:ext cx="8905875" cy="8139146"/>
          </a:xfrm>
          <a:prstGeom prst="rect">
            <a:avLst/>
          </a:prstGeom>
        </p:spPr>
        <p:txBody>
          <a:bodyPr wrap="square" lIns="0" tIns="0" rIns="0" bIns="0" rtlCol="0" anchor="t">
            <a:noAutofit/>
          </a:bodyPr>
          <a:lstStyle/>
          <a:p>
            <a:pPr marL="269875">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thực thể và quan hệ:</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"relationships":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"source":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"Trường Đại học Nông Lâm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"main_academic_discipline": "Nông Lâm",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"city":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"target":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"Hệ thống Đào tạo trực tuyến",</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"platform": "e-Learning – NLU",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"purpose": "nâng cao chất lượng đào tạo và quản lý giáo dục"</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"type_source": "university",</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"type_target": "online_education_system",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 "sở_hữu"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43</a:t>
            </a:fld>
            <a:endParaRPr lang="en-US"/>
          </a:p>
        </p:txBody>
      </p:sp>
      <p:sp>
        <p:nvSpPr>
          <p:cNvPr id="8" name="TextBox 7">
            <a:extLst>
              <a:ext uri="{FF2B5EF4-FFF2-40B4-BE49-F238E27FC236}">
                <a16:creationId xmlns:a16="http://schemas.microsoft.com/office/drawing/2014/main" id="{A3AB33F6-0767-44A2-BECC-3EFF32D1440A}"/>
              </a:ext>
            </a:extLst>
          </p:cNvPr>
          <p:cNvSpPr txBox="1"/>
          <p:nvPr/>
        </p:nvSpPr>
        <p:spPr>
          <a:xfrm>
            <a:off x="9372601" y="1323572"/>
            <a:ext cx="8229600" cy="8139146"/>
          </a:xfrm>
          <a:prstGeom prst="rect">
            <a:avLst/>
          </a:prstGeom>
        </p:spPr>
        <p:txBody>
          <a:bodyPr wrap="square" lIns="0" tIns="0" rIns="0" bIns="0" rtlCol="0" anchor="t">
            <a:noAutofit/>
          </a:bodyPr>
          <a:lstStyle/>
          <a:p>
            <a:pPr marL="269875" algn="just">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tiêu đề:</a:t>
            </a:r>
          </a:p>
          <a:p>
            <a:pPr marL="269875" algn="just">
              <a:lnSpc>
                <a:spcPct val="150000"/>
              </a:lnSpc>
            </a:pPr>
            <a:r>
              <a:rPr lang="vi-VN" sz="3700" dirty="0">
                <a:latin typeface="+mj-lt"/>
              </a:rPr>
              <a:t>“Giới thiệu Hệ thống e-Learning – NLU tại Trường Đại học Nông Lâm TP. Hồ Chí Minh”</a:t>
            </a:r>
          </a:p>
        </p:txBody>
      </p:sp>
    </p:spTree>
    <p:extLst>
      <p:ext uri="{BB962C8B-B14F-4D97-AF65-F5344CB8AC3E}">
        <p14:creationId xmlns:p14="http://schemas.microsoft.com/office/powerpoint/2010/main" val="45042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4.3.3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tầng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trực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hóa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hẹp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vết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dữ</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rõ</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ràng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cao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đại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diện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toàn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bộ</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hai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id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tiếp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chức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a:t>
            </a:r>
          </a:p>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Nodes, labels và relationship có ý nghĩa giống nhau nhưng mặt chữ lại khác nhau</a:t>
            </a:r>
          </a:p>
        </p:txBody>
      </p:sp>
      <p:sp>
        <p:nvSpPr>
          <p:cNvPr id="4" name="Slide Number Placeholder 3">
            <a:extLst>
              <a:ext uri="{FF2B5EF4-FFF2-40B4-BE49-F238E27FC236}">
                <a16:creationId xmlns:a16="http://schemas.microsoft.com/office/drawing/2014/main" id="{30D78204-6B9F-4952-98EB-9EE900F01F53}"/>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90375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4.3.4 </a:t>
            </a:r>
            <a:r>
              <a:rPr lang="en-US" sz="3700" b="1" dirty="0" err="1">
                <a:latin typeface="Times New Roman" panose="02020603050405020304" pitchFamily="18" charset="0"/>
                <a:cs typeface="Times New Roman" panose="02020603050405020304" pitchFamily="18" charset="0"/>
                <a:sym typeface="+mn-ea"/>
              </a:rPr>
              <a:t>Lưu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đồ</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thị</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với</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tương</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ứng</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chính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lưu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nội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dung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tận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câu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nào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9A1F900-91DA-48E4-9569-C3FD68B7F82F}"/>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70476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4.4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thuộc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Nhanh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chóng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dễ</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hẹp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khoảng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duyệt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thị</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sai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cú</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pháp</a:t>
            </a:r>
            <a:r>
              <a:rPr lang="en-US" sz="3700" dirty="0">
                <a:latin typeface="Times New Roman" panose="02020603050405020304" pitchFamily="18" charset="0"/>
                <a:cs typeface="Times New Roman" panose="02020603050405020304" pitchFamily="18" charset="0"/>
                <a:sym typeface="+mn-ea"/>
              </a:rPr>
              <a:t> cypher,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nằm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3405988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4.4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mô-đun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tìm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b="1" dirty="0" err="1">
                <a:latin typeface="+mj-lt"/>
                <a:cs typeface="Times New Roman" panose="02020603050405020304" pitchFamily="18" charset="0"/>
                <a:sym typeface="+mn-ea"/>
              </a:rPr>
              <a:t>Câu</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hỏi</a:t>
            </a:r>
            <a:r>
              <a:rPr lang="en-US" sz="3700" b="1" dirty="0">
                <a:latin typeface="+mj-lt"/>
                <a:cs typeface="Times New Roman" panose="02020603050405020304" pitchFamily="18" charset="0"/>
                <a:sym typeface="+mn-ea"/>
              </a:rPr>
              <a:t>: </a:t>
            </a:r>
            <a:r>
              <a:rPr lang="en-US" sz="3700" dirty="0">
                <a:latin typeface="+mj-lt"/>
                <a:cs typeface="Times New Roman" panose="02020603050405020304" pitchFamily="18" charset="0"/>
                <a:sym typeface="+mn-ea"/>
              </a:rPr>
              <a:t>“</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Công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nghệ</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Thông</a:t>
            </a:r>
            <a:r>
              <a:rPr lang="en-US" sz="3700" dirty="0">
                <a:latin typeface="+mj-lt"/>
                <a:cs typeface="Times New Roman" panose="02020603050405020304" pitchFamily="18" charset="0"/>
                <a:sym typeface="+mn-ea"/>
              </a:rPr>
              <a:t> tin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khoa </a:t>
            </a:r>
            <a:r>
              <a:rPr lang="en-US" sz="3700" dirty="0" err="1">
                <a:latin typeface="+mj-lt"/>
                <a:cs typeface="Times New Roman" panose="02020603050405020304" pitchFamily="18" charset="0"/>
                <a:sym typeface="+mn-ea"/>
              </a:rPr>
              <a:t>nào</a:t>
            </a:r>
            <a:r>
              <a:rPr lang="en-US" sz="3700" dirty="0">
                <a:latin typeface="+mj-lt"/>
                <a:cs typeface="Times New Roman" panose="02020603050405020304" pitchFamily="18" charset="0"/>
                <a:sym typeface="+mn-ea"/>
              </a:rPr>
              <a:t>”</a:t>
            </a:r>
          </a:p>
          <a:p>
            <a:pPr marL="269875">
              <a:lnSpc>
                <a:spcPct val="150000"/>
              </a:lnSpc>
            </a:pPr>
            <a:r>
              <a:rPr lang="en-US" sz="3700" b="1" dirty="0">
                <a:latin typeface="+mj-lt"/>
                <a:cs typeface="Times New Roman" panose="02020603050405020304" pitchFamily="18" charset="0"/>
                <a:sym typeface="+mn-ea"/>
              </a:rPr>
              <a:t>LLM </a:t>
            </a:r>
            <a:r>
              <a:rPr lang="en-US" sz="3700" b="1" dirty="0" err="1">
                <a:latin typeface="+mj-lt"/>
                <a:cs typeface="Times New Roman" panose="02020603050405020304" pitchFamily="18" charset="0"/>
                <a:sym typeface="+mn-ea"/>
              </a:rPr>
              <a:t>dự</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đoán</a:t>
            </a:r>
            <a:r>
              <a:rPr lang="en-US" sz="3700" b="1"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1 </a:t>
            </a:r>
            <a:r>
              <a:rPr lang="vi-VN" sz="3700" dirty="0">
                <a:latin typeface="+mj-lt"/>
                <a:cs typeface="Times New Roman" panose="02020603050405020304" pitchFamily="18" charset="0"/>
                <a:sym typeface="+mn-ea"/>
              </a:rPr>
              <a:t>NLU - Định hướng trường đại học nghiên cứu</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nằm</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trong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Các</a:t>
            </a:r>
            <a:r>
              <a:rPr lang="en-US" sz="3700" dirty="0">
                <a:latin typeface="+mj-lt"/>
                <a:cs typeface="Times New Roman" panose="02020603050405020304" pitchFamily="18" charset="0"/>
                <a:sym typeface="+mn-ea"/>
              </a:rPr>
              <a:t> khoa – </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đạo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và</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ra </a:t>
            </a:r>
            <a:r>
              <a:rPr lang="en-US" sz="3700" dirty="0" err="1">
                <a:latin typeface="+mj-lt"/>
                <a:cs typeface="Times New Roman" panose="02020603050405020304" pitchFamily="18" charset="0"/>
                <a:sym typeface="+mn-ea"/>
              </a:rPr>
              <a:t>câu</a:t>
            </a:r>
            <a:r>
              <a:rPr lang="en-US" sz="3700" dirty="0">
                <a:latin typeface="+mj-lt"/>
                <a:cs typeface="Times New Roman" panose="02020603050405020304" pitchFamily="18" charset="0"/>
                <a:sym typeface="+mn-ea"/>
              </a:rPr>
              <a:t> cypher </a:t>
            </a:r>
            <a:r>
              <a:rPr lang="en-US" sz="3700" dirty="0" err="1">
                <a:latin typeface="+mj-lt"/>
                <a:cs typeface="Times New Roman" panose="02020603050405020304" pitchFamily="18" charset="0"/>
                <a:sym typeface="+mn-ea"/>
              </a:rPr>
              <a:t>để</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truy</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xuất</a:t>
            </a:r>
            <a:endParaRPr lang="en-US" sz="3700" dirty="0">
              <a:latin typeface="+mj-lt"/>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47</a:t>
            </a:fld>
            <a:endParaRPr lang="en-US"/>
          </a:p>
        </p:txBody>
      </p:sp>
      <p:sp>
        <p:nvSpPr>
          <p:cNvPr id="9" name="TextBox 8">
            <a:extLst>
              <a:ext uri="{FF2B5EF4-FFF2-40B4-BE49-F238E27FC236}">
                <a16:creationId xmlns:a16="http://schemas.microsoft.com/office/drawing/2014/main" id="{0BC18EA1-7EC6-4A3F-8843-F84058DAD32B}"/>
              </a:ext>
            </a:extLst>
          </p:cNvPr>
          <p:cNvSpPr txBox="1"/>
          <p:nvPr/>
        </p:nvSpPr>
        <p:spPr>
          <a:xfrm>
            <a:off x="-228600" y="6304189"/>
            <a:ext cx="10437018" cy="3406382"/>
          </a:xfrm>
          <a:prstGeom prst="rect">
            <a:avLst/>
          </a:prstGeom>
          <a:noFill/>
        </p:spPr>
        <p:txBody>
          <a:bodyPr wrap="square">
            <a:spAutoFit/>
          </a:bodyPr>
          <a:lstStyle/>
          <a:p>
            <a:pPr marL="914400" algn="l">
              <a:lnSpc>
                <a:spcPct val="150000"/>
              </a:lnSpc>
            </a:pPr>
            <a:r>
              <a:rPr lang="en-US" sz="3700" dirty="0">
                <a:solidFill>
                  <a:srgbClr val="000000"/>
                </a:solidFill>
                <a:effectLst/>
                <a:latin typeface="+mj-lt"/>
                <a:ea typeface="SimSun" panose="02010600030101010101" pitchFamily="2" charset="-122"/>
              </a:rPr>
              <a:t>MATCH p=(</a:t>
            </a:r>
            <a:r>
              <a:rPr lang="en-US" sz="3700" dirty="0" err="1">
                <a:solidFill>
                  <a:srgbClr val="000000"/>
                </a:solidFill>
                <a:effectLst/>
                <a:latin typeface="+mj-lt"/>
                <a:ea typeface="SimSun" panose="02010600030101010101" pitchFamily="2" charset="-122"/>
              </a:rPr>
              <a:t>document:Document</a:t>
            </a:r>
            <a:r>
              <a:rPr lang="en-US" sz="3700" dirty="0">
                <a:solidFill>
                  <a:srgbClr val="000000"/>
                </a:solidFill>
                <a:effectLst/>
                <a:latin typeface="+mj-lt"/>
                <a:ea typeface="SimSun" panose="02010600030101010101" pitchFamily="2" charset="-122"/>
              </a:rPr>
              <a:t> {name: 'so_tay_sinh_vien_2024'})-[*]-&gt;(</a:t>
            </a:r>
            <a:r>
              <a:rPr lang="en-US" sz="3700" dirty="0" err="1">
                <a:solidFill>
                  <a:srgbClr val="000000"/>
                </a:solidFill>
                <a:effectLst/>
                <a:latin typeface="+mj-lt"/>
                <a:ea typeface="SimSun" panose="02010600030101010101" pitchFamily="2" charset="-122"/>
              </a:rPr>
              <a:t>predict:Section</a:t>
            </a:r>
            <a:r>
              <a:rPr lang="en-US" sz="3700" dirty="0">
                <a:solidFill>
                  <a:srgbClr val="000000"/>
                </a:solidFill>
                <a:effectLst/>
                <a:latin typeface="+mj-lt"/>
                <a:ea typeface="SimSun" panose="02010600030101010101" pitchFamily="2" charset="-122"/>
              </a:rPr>
              <a:t> {name: ‘</a:t>
            </a:r>
            <a:r>
              <a:rPr lang="en-US" sz="3700" dirty="0" err="1">
                <a:solidFill>
                  <a:srgbClr val="000000"/>
                </a:solidFill>
                <a:effectLst/>
                <a:latin typeface="+mj-lt"/>
                <a:ea typeface="SimSun" panose="02010600030101010101" pitchFamily="2" charset="-122"/>
              </a:rPr>
              <a:t>Các</a:t>
            </a:r>
            <a:r>
              <a:rPr lang="en-US" sz="3700" dirty="0">
                <a:solidFill>
                  <a:srgbClr val="000000"/>
                </a:solidFill>
                <a:effectLst/>
                <a:latin typeface="+mj-lt"/>
                <a:ea typeface="SimSun" panose="02010600030101010101" pitchFamily="2" charset="-122"/>
              </a:rPr>
              <a:t> khoa – </a:t>
            </a:r>
            <a:r>
              <a:rPr lang="en-US" sz="3700" dirty="0" err="1">
                <a:solidFill>
                  <a:srgbClr val="000000"/>
                </a:solidFill>
                <a:effectLst/>
                <a:latin typeface="+mj-lt"/>
                <a:ea typeface="SimSun" panose="02010600030101010101" pitchFamily="2" charset="-122"/>
              </a:rPr>
              <a:t>ngành</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đào</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tạo</a:t>
            </a:r>
            <a:r>
              <a:rPr lang="en-US" sz="3700" dirty="0">
                <a:solidFill>
                  <a:srgbClr val="000000"/>
                </a:solidFill>
                <a:effectLst/>
                <a:latin typeface="+mj-lt"/>
                <a:ea typeface="SimSun" panose="02010600030101010101" pitchFamily="2" charset="-122"/>
              </a:rPr>
              <a:t>'})-[r*1..2]-&gt;(e) RETURN p</a:t>
            </a:r>
            <a:endParaRPr lang="vi-VN" sz="3700" dirty="0">
              <a:latin typeface="+mj-lt"/>
            </a:endParaRPr>
          </a:p>
        </p:txBody>
      </p:sp>
    </p:spTree>
    <p:extLst>
      <p:ext uri="{BB962C8B-B14F-4D97-AF65-F5344CB8AC3E}">
        <p14:creationId xmlns:p14="http://schemas.microsoft.com/office/powerpoint/2010/main" val="3092855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4.5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module </a:t>
            </a:r>
            <a:r>
              <a:rPr lang="en-US" sz="5600" b="1" dirty="0" err="1">
                <a:latin typeface="Times New Roman" panose="02020603050405020304" pitchFamily="18" charset="0"/>
                <a:cs typeface="Times New Roman" panose="02020603050405020304" pitchFamily="18" charset="0"/>
                <a:sym typeface="+mn-ea"/>
              </a:rPr>
              <a:t>phê</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bình</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module </a:t>
            </a:r>
            <a:r>
              <a:rPr lang="en-US" sz="3700" dirty="0" err="1">
                <a:latin typeface="Times New Roman" panose="02020603050405020304" pitchFamily="18" charset="0"/>
                <a:cs typeface="Times New Roman" panose="02020603050405020304" pitchFamily="18" charset="0"/>
                <a:sym typeface="+mn-ea"/>
              </a:rPr>
              <a:t>phê</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prompting </a:t>
            </a:r>
            <a:r>
              <a:rPr lang="en-US" sz="3700" dirty="0" err="1">
                <a:latin typeface="Times New Roman" panose="02020603050405020304" pitchFamily="18" charset="0"/>
                <a:cs typeface="Times New Roman" panose="02020603050405020304" pitchFamily="18" charset="0"/>
                <a:sym typeface="+mn-ea"/>
              </a:rPr>
              <a:t>phù</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hợp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từng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nó</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Agent: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nguồn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Generator: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Validator: </a:t>
            </a:r>
            <a:r>
              <a:rPr lang="en-US" sz="3700" dirty="0" err="1">
                <a:latin typeface="Times New Roman" panose="02020603050405020304" pitchFamily="18" charset="0"/>
                <a:cs typeface="Times New Roman" panose="02020603050405020304" pitchFamily="18" charset="0"/>
                <a:sym typeface="+mn-ea"/>
              </a:rPr>
              <a:t>Quyết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hay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nhị</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phân</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Commentor: </a:t>
            </a:r>
            <a:r>
              <a:rPr lang="en-US" sz="3700" dirty="0" err="1">
                <a:latin typeface="Times New Roman" panose="02020603050405020304" pitchFamily="18" charset="0"/>
                <a:cs typeface="Times New Roman" panose="02020603050405020304" pitchFamily="18" charset="0"/>
                <a:sym typeface="+mn-ea"/>
              </a:rPr>
              <a:t>Nếu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chưa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thì</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luận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phản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hồi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Agent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Quá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lại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vòng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hoặc</a:t>
            </a:r>
            <a:r>
              <a:rPr lang="en-US" sz="3700" dirty="0">
                <a:latin typeface="Times New Roman" panose="02020603050405020304" pitchFamily="18" charset="0"/>
                <a:cs typeface="Times New Roman" panose="02020603050405020304" pitchFamily="18" charset="0"/>
                <a:sym typeface="+mn-ea"/>
              </a:rPr>
              <a:t> valid = yes </a:t>
            </a:r>
          </a:p>
        </p:txBody>
      </p:sp>
      <p:sp>
        <p:nvSpPr>
          <p:cNvPr id="4" name="Slide Number Placeholder 3">
            <a:extLst>
              <a:ext uri="{FF2B5EF4-FFF2-40B4-BE49-F238E27FC236}">
                <a16:creationId xmlns:a16="http://schemas.microsoft.com/office/drawing/2014/main" id="{E4B3394A-8A15-480A-A15B-9E70C6C5620E}"/>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380936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Tập</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tay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sinh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viên</a:t>
            </a:r>
            <a:r>
              <a:rPr lang="en-US" sz="3700" dirty="0">
                <a:latin typeface="Times New Roman" panose="02020603050405020304" pitchFamily="18" charset="0"/>
                <a:cs typeface="Times New Roman" panose="02020603050405020304" pitchFamily="18" charset="0"/>
                <a:sym typeface="+mn-ea"/>
              </a:rPr>
              <a:t> 2024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543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Đánh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giá</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3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Toàn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RAG</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GRAG</a:t>
            </a:r>
          </a:p>
        </p:txBody>
      </p:sp>
      <p:sp>
        <p:nvSpPr>
          <p:cNvPr id="4" name="Slide Number Placeholder 3">
            <a:extLst>
              <a:ext uri="{FF2B5EF4-FFF2-40B4-BE49-F238E27FC236}">
                <a16:creationId xmlns:a16="http://schemas.microsoft.com/office/drawing/2014/main" id="{A45501C9-7EA6-4712-9C4D-FBB8578B4A57}"/>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267674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954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2. </a:t>
            </a:r>
            <a:r>
              <a:rPr lang="en-US" sz="5600" b="1" dirty="0" err="1">
                <a:cs typeface="Times New Roman" panose="02020603050405020304" pitchFamily="18" charset="0"/>
              </a:rPr>
              <a:t>Cơ</a:t>
            </a:r>
            <a:r>
              <a:rPr lang="en-US" sz="5600" b="1" dirty="0">
                <a:cs typeface="Times New Roman" panose="02020603050405020304" pitchFamily="18" charset="0"/>
              </a:rPr>
              <a:t> </a:t>
            </a:r>
            <a:r>
              <a:rPr lang="en-US" sz="5600" b="1" dirty="0" err="1">
                <a:cs typeface="Times New Roman" panose="02020603050405020304" pitchFamily="18" charset="0"/>
              </a:rPr>
              <a:t>sở</a:t>
            </a:r>
            <a:r>
              <a:rPr lang="en-US" sz="5600" b="1" dirty="0">
                <a:cs typeface="Times New Roman" panose="02020603050405020304" pitchFamily="18" charset="0"/>
              </a:rPr>
              <a:t> </a:t>
            </a:r>
            <a:r>
              <a:rPr lang="en-US" sz="5600" b="1" dirty="0" err="1">
                <a:cs typeface="Times New Roman" panose="02020603050405020304" pitchFamily="18" charset="0"/>
              </a:rPr>
              <a:t>lý</a:t>
            </a:r>
            <a:r>
              <a:rPr lang="en-US" sz="5600" b="1" dirty="0">
                <a:cs typeface="Times New Roman" panose="02020603050405020304" pitchFamily="18" charset="0"/>
              </a:rPr>
              <a:t> </a:t>
            </a:r>
            <a:r>
              <a:rPr lang="en-US" sz="5600" b="1" dirty="0" err="1">
                <a:cs typeface="Times New Roman" panose="02020603050405020304" pitchFamily="18" charset="0"/>
              </a:rPr>
              <a:t>thuyết</a:t>
            </a:r>
            <a:endParaRPr lang="en-US" sz="5600" b="1" spc="95" dirty="0">
              <a:solidFill>
                <a:srgbClr val="FF0000"/>
              </a:solidFill>
              <a:cs typeface="Times New Roman" panose="02020603050405020304" pitchFamily="18" charset="0"/>
            </a:endParaRPr>
          </a:p>
        </p:txBody>
      </p:sp>
      <p:sp>
        <p:nvSpPr>
          <p:cNvPr id="6" name="TextBox 7"/>
          <p:cNvSpPr txBox="1"/>
          <p:nvPr/>
        </p:nvSpPr>
        <p:spPr>
          <a:xfrm>
            <a:off x="609600" y="1426781"/>
            <a:ext cx="12394941" cy="1605889"/>
          </a:xfrm>
          <a:prstGeom prst="rect">
            <a:avLst/>
          </a:prstGeom>
        </p:spPr>
        <p:txBody>
          <a:bodyPr wrap="square" lIns="0" tIns="0" rIns="0" bIns="0" rtlCol="0" anchor="t">
            <a:spAutoFit/>
          </a:bodyPr>
          <a:lstStyle/>
          <a:p>
            <a:pPr marL="269875">
              <a:lnSpc>
                <a:spcPct val="150000"/>
              </a:lnSpc>
            </a:pPr>
            <a:r>
              <a:rPr lang="en-US" sz="3700" dirty="0">
                <a:cs typeface="Times New Roman" panose="02020603050405020304" pitchFamily="18" charset="0"/>
              </a:rPr>
              <a:t>2.1 RAG (Retrieval-Augmented Generation) </a:t>
            </a:r>
          </a:p>
          <a:p>
            <a:pPr marL="269875">
              <a:lnSpc>
                <a:spcPct val="150000"/>
              </a:lnSpc>
            </a:pPr>
            <a:r>
              <a:rPr lang="en-US" sz="3700" dirty="0">
                <a:cs typeface="Times New Roman" panose="02020603050405020304" pitchFamily="18" charset="0"/>
              </a:rPr>
              <a:t>2.2 GRAG(Graph Retrieval-Augmented Generation)</a:t>
            </a:r>
          </a:p>
        </p:txBody>
      </p:sp>
      <p:sp>
        <p:nvSpPr>
          <p:cNvPr id="4" name="Slide Number Placeholder 3">
            <a:extLst>
              <a:ext uri="{FF2B5EF4-FFF2-40B4-BE49-F238E27FC236}">
                <a16:creationId xmlns:a16="http://schemas.microsoft.com/office/drawing/2014/main" id="{0225FEB2-543A-4C29-9F4D-858802ED995C}"/>
              </a:ext>
            </a:extLst>
          </p:cNvPr>
          <p:cNvSpPr>
            <a:spLocks noGrp="1"/>
          </p:cNvSpPr>
          <p:nvPr>
            <p:ph type="sldNum" sz="quarter" idx="12"/>
          </p:nvPr>
        </p:nvSpPr>
        <p:spPr/>
        <p:txBody>
          <a:bodyPr/>
          <a:lstStyle/>
          <a:p>
            <a:fld id="{B6F15528-21DE-4FAA-801E-634DDDAF4B2B}" type="slidenum">
              <a:rPr lang="en-US" sz="3000" smtClean="0"/>
              <a:t>5</a:t>
            </a:fld>
            <a:endParaRPr lang="en-US"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r>
              <a:rPr lang="en-US" sz="5600" b="1" dirty="0">
                <a:latin typeface="Times New Roman" panose="02020603050405020304" pitchFamily="18" charset="0"/>
                <a:cs typeface="Times New Roman" panose="02020603050405020304" pitchFamily="18" charset="0"/>
                <a:sym typeface="+mn-ea"/>
              </a:rPr>
              <a:t> </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nhúng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dangvantuan</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antuan_vietnamese_document-embedding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infloat</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intfloat_multilingual-e5-large-instruct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alibaba</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Alibaba-</a:t>
            </a:r>
            <a:r>
              <a:rPr lang="en-US" sz="37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NLP_gte</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-multilingual-base</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29767702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Mô</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hình</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dangvantuan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infloat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alibaba</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0.950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0.869</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0.756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0.936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0.824</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0.412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0.613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0.63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D3E1B536-7AB7-4C91-8E36-A3D8A4905B97}"/>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415664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5105400" y="1242419"/>
            <a:ext cx="9220200" cy="8824946"/>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F66844C-E9E8-45AC-A45C-838168806CD4}"/>
              </a:ext>
            </a:extLst>
          </p:cNvPr>
          <p:cNvSpPr>
            <a:spLocks noGrp="1"/>
          </p:cNvSpPr>
          <p:nvPr>
            <p:ph type="sldNum" sz="quarter" idx="12"/>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56580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3776312" y="1132939"/>
            <a:ext cx="10146632" cy="915406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F3D2A501-26E8-4E23-B3B5-AA6153D1DFC7}"/>
              </a:ext>
            </a:extLst>
          </p:cNvPr>
          <p:cNvSpPr>
            <a:spLocks noGrp="1"/>
          </p:cNvSpPr>
          <p:nvPr>
            <p:ph type="sldNum" sz="quarter" idx="12"/>
          </p:nvPr>
        </p:nvSpPr>
        <p:spPr/>
        <p:txBody>
          <a:bodyPr/>
          <a:lstStyle/>
          <a:p>
            <a:fld id="{B6F15528-21DE-4FAA-801E-634DDDAF4B2B}" type="slidenum">
              <a:rPr lang="en-US" smtClean="0"/>
              <a:t>52</a:t>
            </a:fld>
            <a:endParaRPr lang="en-US" dirty="0"/>
          </a:p>
        </p:txBody>
      </p:sp>
    </p:spTree>
    <p:extLst>
      <p:ext uri="{BB962C8B-B14F-4D97-AF65-F5344CB8AC3E}">
        <p14:creationId xmlns:p14="http://schemas.microsoft.com/office/powerpoint/2010/main" val="219099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4724400" y="1110079"/>
            <a:ext cx="9677400" cy="917692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31118D9D-F361-4615-8155-8C44E048F417}"/>
              </a:ext>
            </a:extLst>
          </p:cNvPr>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97595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3606322095"/>
              </p:ext>
            </p:extLst>
          </p:nvPr>
        </p:nvGraphicFramePr>
        <p:xfrm>
          <a:off x="1363603" y="3042069"/>
          <a:ext cx="15269210" cy="3628424"/>
        </p:xfrm>
        <a:graphic>
          <a:graphicData uri="http://schemas.openxmlformats.org/drawingml/2006/table">
            <a:tbl>
              <a:tblPr firstRow="1" firstCol="1" bandRow="1">
                <a:tableStyleId>{5C22544A-7EE6-4342-B048-85BDC9FD1C3A}</a:tableStyleId>
              </a:tblPr>
              <a:tblGrid>
                <a:gridCol w="2998815">
                  <a:extLst>
                    <a:ext uri="{9D8B030D-6E8A-4147-A177-3AD203B41FA5}">
                      <a16:colId xmlns:a16="http://schemas.microsoft.com/office/drawing/2014/main" val="3844309655"/>
                    </a:ext>
                  </a:extLst>
                </a:gridCol>
                <a:gridCol w="3851911">
                  <a:extLst>
                    <a:ext uri="{9D8B030D-6E8A-4147-A177-3AD203B41FA5}">
                      <a16:colId xmlns:a16="http://schemas.microsoft.com/office/drawing/2014/main" val="1901871037"/>
                    </a:ext>
                  </a:extLst>
                </a:gridCol>
                <a:gridCol w="4170308">
                  <a:extLst>
                    <a:ext uri="{9D8B030D-6E8A-4147-A177-3AD203B41FA5}">
                      <a16:colId xmlns:a16="http://schemas.microsoft.com/office/drawing/2014/main" val="4102244108"/>
                    </a:ext>
                  </a:extLst>
                </a:gridCol>
                <a:gridCol w="4248176">
                  <a:extLst>
                    <a:ext uri="{9D8B030D-6E8A-4147-A177-3AD203B41FA5}">
                      <a16:colId xmlns:a16="http://schemas.microsoft.com/office/drawing/2014/main" val="199289547"/>
                    </a:ext>
                  </a:extLst>
                </a:gridCol>
              </a:tblGrid>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Metric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Accuracy</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95.20%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84.32%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28.41%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Hallucination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1.11%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17.16%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Missing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3.32%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14.58%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54.43%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54</a:t>
            </a:fld>
            <a:endParaRPr lang="en-US"/>
          </a:p>
        </p:txBody>
      </p:sp>
    </p:spTree>
    <p:extLst>
      <p:ext uri="{BB962C8B-B14F-4D97-AF65-F5344CB8AC3E}">
        <p14:creationId xmlns:p14="http://schemas.microsoft.com/office/powerpoint/2010/main" val="1421989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490981"/>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55</a:t>
            </a:fld>
            <a:endParaRPr lang="en-US"/>
          </a:p>
        </p:txBody>
      </p:sp>
      <p:sp>
        <p:nvSpPr>
          <p:cNvPr id="9" name="TextBox 7">
            <a:extLst>
              <a:ext uri="{FF2B5EF4-FFF2-40B4-BE49-F238E27FC236}">
                <a16:creationId xmlns:a16="http://schemas.microsoft.com/office/drawing/2014/main" id="{6E94E11B-549A-4616-9C70-D5C7A06ACA8B}"/>
              </a:ext>
            </a:extLst>
          </p:cNvPr>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5. </a:t>
            </a:r>
            <a:r>
              <a:rPr lang="en-US" sz="5600" b="1" dirty="0" err="1">
                <a:latin typeface="Times New Roman" panose="02020603050405020304" pitchFamily="18" charset="0"/>
                <a:cs typeface="Times New Roman" panose="02020603050405020304" pitchFamily="18" charset="0"/>
              </a:rPr>
              <a:t>Xây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dựng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ứng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B67A176E-0D21-4F9F-8138-B5F7E7AD47F8}"/>
              </a:ext>
            </a:extLst>
          </p:cNvPr>
          <p:cNvSpPr txBox="1"/>
          <p:nvPr/>
        </p:nvSpPr>
        <p:spPr>
          <a:xfrm>
            <a:off x="385765" y="1104900"/>
            <a:ext cx="16154400" cy="331404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5.1 </a:t>
            </a:r>
            <a:r>
              <a:rPr lang="en-US" sz="3700" dirty="0" err="1">
                <a:latin typeface="Times New Roman" panose="02020603050405020304" pitchFamily="18" charset="0"/>
                <a:cs typeface="Times New Roman" panose="02020603050405020304" pitchFamily="18" charset="0"/>
              </a:rPr>
              <a:t>Tổng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quan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ứng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5.2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5.3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thêm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mới</a:t>
            </a:r>
            <a:endParaRPr lang="en-US" sz="3700" dirty="0">
              <a:latin typeface="Times New Roman" panose="02020603050405020304" pitchFamily="18" charset="0"/>
              <a:cs typeface="Times New Roman" panose="02020603050405020304" pitchFamily="18" charset="0"/>
            </a:endParaRPr>
          </a:p>
          <a:p>
            <a:pPr marL="269875">
              <a:lnSpc>
                <a:spcPct val="150000"/>
              </a:lnSpc>
            </a:pPr>
            <a:endParaRPr lang="en-US"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153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56</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241DA96-BEB3-41A5-9943-237697C1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409700"/>
            <a:ext cx="11996738" cy="8415622"/>
          </a:xfrm>
          <a:prstGeom prst="rect">
            <a:avLst/>
          </a:prstGeom>
        </p:spPr>
      </p:pic>
    </p:spTree>
    <p:extLst>
      <p:ext uri="{BB962C8B-B14F-4D97-AF65-F5344CB8AC3E}">
        <p14:creationId xmlns:p14="http://schemas.microsoft.com/office/powerpoint/2010/main" val="321913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57</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61D0748-6B2E-4D68-BB12-D61EF7861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3086100"/>
            <a:ext cx="7967455" cy="3028950"/>
          </a:xfrm>
          <a:prstGeom prst="rect">
            <a:avLst/>
          </a:prstGeom>
        </p:spPr>
      </p:pic>
    </p:spTree>
    <p:extLst>
      <p:ext uri="{BB962C8B-B14F-4D97-AF65-F5344CB8AC3E}">
        <p14:creationId xmlns:p14="http://schemas.microsoft.com/office/powerpoint/2010/main" val="683076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58</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7380B4-5988-4479-B3CD-12E30D60F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71319"/>
            <a:ext cx="11387163" cy="8305800"/>
          </a:xfrm>
          <a:prstGeom prst="rect">
            <a:avLst/>
          </a:prstGeom>
        </p:spPr>
      </p:pic>
    </p:spTree>
    <p:extLst>
      <p:ext uri="{BB962C8B-B14F-4D97-AF65-F5344CB8AC3E}">
        <p14:creationId xmlns:p14="http://schemas.microsoft.com/office/powerpoint/2010/main" val="3502628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59</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EDE5652-BDF0-4FF5-86FC-8C17A46F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906" y="2645956"/>
            <a:ext cx="9272588" cy="5495566"/>
          </a:xfrm>
          <a:prstGeom prst="rect">
            <a:avLst/>
          </a:prstGeom>
        </p:spPr>
      </p:pic>
    </p:spTree>
    <p:extLst>
      <p:ext uri="{BB962C8B-B14F-4D97-AF65-F5344CB8AC3E}">
        <p14:creationId xmlns:p14="http://schemas.microsoft.com/office/powerpoint/2010/main" val="87899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638300"/>
            <a:ext cx="16778664" cy="7676782"/>
          </a:xfrm>
          <a:prstGeom prst="rect">
            <a:avLst/>
          </a:prstGeom>
          <a:noFill/>
        </p:spPr>
        <p:txBody>
          <a:bodyPr wrap="square" rtlCol="0">
            <a:spAutoFit/>
          </a:bodyPr>
          <a:lstStyle/>
          <a:p>
            <a:pPr>
              <a:lnSpc>
                <a:spcPct val="150000"/>
              </a:lnSpc>
            </a:pPr>
            <a:r>
              <a:rPr lang="vi-VN" sz="3700" dirty="0">
                <a:cs typeface="Times New Roman" panose="02020603050405020304" pitchFamily="18" charset="0"/>
              </a:rPr>
              <a:t>Là phương pháp tăng cường ngữ cảnh cho LLM bằng cách thêm ngữ cảnh bên ngoài </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cs typeface="Times New Roman" panose="02020603050405020304" pitchFamily="18" charset="0"/>
            </a:endParaRPr>
          </a:p>
          <a:p>
            <a:pPr>
              <a:lnSpc>
                <a:spcPct val="150000"/>
              </a:lnSpc>
            </a:pPr>
            <a:r>
              <a:rPr lang="vi-VN" sz="3700" b="1" dirty="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Giải quyết hạn chế về dữ liệu của LLMs</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Giảm ảo giác</a:t>
            </a:r>
          </a:p>
          <a:p>
            <a:pPr>
              <a:lnSpc>
                <a:spcPct val="150000"/>
              </a:lnSpc>
            </a:pPr>
            <a:r>
              <a:rPr lang="vi-VN" sz="3700" b="1" dirty="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cs typeface="Times New Roman" panose="02020603050405020304" pitchFamily="18" charset="0"/>
              </a:rPr>
              <a:t>Bỏ qua các mối quan hệ </a:t>
            </a:r>
          </a:p>
          <a:p>
            <a:pPr marL="457200" indent="-457200">
              <a:lnSpc>
                <a:spcPct val="150000"/>
              </a:lnSpc>
              <a:buFont typeface="Arial" panose="020B0604020202020204" pitchFamily="34" charset="0"/>
              <a:buChar char="•"/>
            </a:pPr>
            <a:r>
              <a:rPr lang="vi-VN" sz="3700" dirty="0">
                <a:cs typeface="Times New Roman" panose="02020603050405020304" pitchFamily="18" charset="0"/>
              </a:rPr>
              <a:t>Độ sâu ngữ cảnh</a:t>
            </a:r>
          </a:p>
          <a:p>
            <a:pPr marL="457200" indent="-457200">
              <a:lnSpc>
                <a:spcPct val="150000"/>
              </a:lnSpc>
              <a:buFont typeface="Arial" panose="020B0604020202020204" pitchFamily="34" charset="0"/>
              <a:buChar char="•"/>
            </a:pPr>
            <a:r>
              <a:rPr lang="vi-VN" sz="3700" dirty="0">
                <a:cs typeface="Times New Roman" panose="02020603050405020304" pitchFamily="18" charset="0"/>
              </a:rPr>
              <a:t>Không thể trả lời các truy vấn phức tạp(multi-hop)</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6</a:t>
            </a:fld>
            <a:endParaRPr lang="en-US" sz="3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60</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E9FD0-219E-419D-9D0C-F58574E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2" y="1512485"/>
            <a:ext cx="14567936" cy="8126815"/>
          </a:xfrm>
          <a:prstGeom prst="rect">
            <a:avLst/>
          </a:prstGeom>
        </p:spPr>
      </p:pic>
    </p:spTree>
    <p:extLst>
      <p:ext uri="{BB962C8B-B14F-4D97-AF65-F5344CB8AC3E}">
        <p14:creationId xmlns:p14="http://schemas.microsoft.com/office/powerpoint/2010/main" val="2476538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6.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quả</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90600" y="1100590"/>
            <a:ext cx="16764000" cy="5968622"/>
          </a:xfrm>
          <a:prstGeom prst="rect">
            <a:avLst/>
          </a:prstGeom>
        </p:spPr>
        <p:txBody>
          <a:bodyPr wrap="square">
            <a:spAutoFit/>
          </a:bodyPr>
          <a:lstStyle/>
          <a:p>
            <a:pPr>
              <a:lnSpc>
                <a:spcPct val="150000"/>
              </a:lnSpc>
            </a:pPr>
            <a:r>
              <a:rPr lang="en-US" sz="3700" b="1" dirty="0" err="1">
                <a:latin typeface="Times New Roman" panose="02020603050405020304" pitchFamily="18" charset="0"/>
                <a:cs typeface="Times New Roman" panose="02020603050405020304" pitchFamily="18" charset="0"/>
              </a:rPr>
              <a:t>Nghiên</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cứu</a:t>
            </a:r>
            <a:r>
              <a:rPr lang="en-US" sz="3700" b="1"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Ứng dụng thành công LLMs Gemini-1.5-flash làm mô hình cơ sở.</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Kết hợp các phương pháp tăng cường khác nhau.</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Xây dựng kiến trúc Agentic tự suy luận.</a:t>
            </a:r>
            <a:endParaRPr lang="en-US" sz="3700" dirty="0">
              <a:latin typeface="Times New Roman" panose="02020603050405020304" pitchFamily="18" charset="0"/>
              <a:cs typeface="Times New Roman" panose="02020603050405020304" pitchFamily="18" charset="0"/>
            </a:endParaRPr>
          </a:p>
          <a:p>
            <a:pPr>
              <a:lnSpc>
                <a:spcPct val="150000"/>
              </a:lnSpc>
            </a:pPr>
            <a:r>
              <a:rPr lang="en-US" sz="3700" b="1" dirty="0" err="1">
                <a:latin typeface="Times New Roman" panose="02020603050405020304" pitchFamily="18" charset="0"/>
                <a:cs typeface="Times New Roman" panose="02020603050405020304" pitchFamily="18" charset="0"/>
              </a:rPr>
              <a:t>Ứng</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dụng</a:t>
            </a:r>
            <a:r>
              <a:rPr lang="en-US" sz="3700" b="1" dirty="0">
                <a:latin typeface="Times New Roman" panose="02020603050405020304" pitchFamily="18" charset="0"/>
                <a:cs typeface="Times New Roman" panose="02020603050405020304" pitchFamily="18" charset="0"/>
              </a:rPr>
              <a:t>:</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Tạo</a:t>
            </a:r>
            <a:r>
              <a:rPr lang="en-US" sz="3700" dirty="0">
                <a:latin typeface="Times New Roman" panose="02020603050405020304" pitchFamily="18" charset="0"/>
                <a:cs typeface="Times New Roman" panose="02020603050405020304" pitchFamily="18" charset="0"/>
              </a:rPr>
              <a:t> ra </a:t>
            </a: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cơ</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sở</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dữ</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vector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đồ</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thị</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hoàn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chỉnh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website demo </a:t>
            </a:r>
            <a:r>
              <a:rPr lang="en-US" sz="3700" dirty="0" err="1">
                <a:latin typeface="Times New Roman" panose="02020603050405020304" pitchFamily="18" charset="0"/>
                <a:cs typeface="Times New Roman" panose="02020603050405020304" pitchFamily="18" charset="0"/>
              </a:rPr>
              <a:t>sử</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dịch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vụ</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về</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p:txBody>
      </p:sp>
      <p:sp>
        <p:nvSpPr>
          <p:cNvPr id="2" name="Slide Number Placeholder 1">
            <a:extLst>
              <a:ext uri="{FF2B5EF4-FFF2-40B4-BE49-F238E27FC236}">
                <a16:creationId xmlns:a16="http://schemas.microsoft.com/office/drawing/2014/main" id="{F5A55A2E-563B-4C66-9BB5-ECDEBEEA6231}"/>
              </a:ext>
            </a:extLst>
          </p:cNvPr>
          <p:cNvSpPr>
            <a:spLocks noGrp="1"/>
          </p:cNvSpPr>
          <p:nvPr>
            <p:ph type="sldNum" sz="quarter" idx="12"/>
          </p:nvPr>
        </p:nvSpPr>
        <p:spPr/>
        <p:txBody>
          <a:bodyPr/>
          <a:lstStyle/>
          <a:p>
            <a:fld id="{B6F15528-21DE-4FAA-801E-634DDDAF4B2B}"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7. </a:t>
            </a:r>
            <a:r>
              <a:rPr lang="en-US" sz="5600" b="1" dirty="0" err="1">
                <a:latin typeface="+mj-lt"/>
                <a:cs typeface="Times New Roman" panose="02020603050405020304" pitchFamily="18" charset="0"/>
              </a:rPr>
              <a:t>Kết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luận</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và</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hướng</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phát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triển</a:t>
            </a:r>
            <a:endParaRPr lang="en-US" sz="5600" b="1" spc="95" dirty="0">
              <a:solidFill>
                <a:srgbClr val="FF0000"/>
              </a:solidFill>
              <a:latin typeface="+mj-lt"/>
              <a:cs typeface="Times New Roman" panose="02020603050405020304" pitchFamily="18" charset="0"/>
            </a:endParaRPr>
          </a:p>
        </p:txBody>
      </p:sp>
      <p:sp>
        <p:nvSpPr>
          <p:cNvPr id="4" name="Rectangle 3"/>
          <p:cNvSpPr/>
          <p:nvPr/>
        </p:nvSpPr>
        <p:spPr>
          <a:xfrm>
            <a:off x="457200" y="1307176"/>
            <a:ext cx="16840199" cy="8348439"/>
          </a:xfrm>
          <a:prstGeom prst="rect">
            <a:avLst/>
          </a:prstGeom>
        </p:spPr>
        <p:txBody>
          <a:bodyPr wrap="square">
            <a:spAutoFit/>
          </a:bodyPr>
          <a:lstStyle/>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Đề tài "Xây dựng chatbot tư vấn học vụ Nông Lâm kết hợp giữa hệ thống GRAG và RAG" đã hoàn thành các mục tiêu đề ra. Chúng em đã nghiên cứu và triển khai thành công một kiến trúc chatbot tiên tiến, kết hợp linh hoạt giữa việc truy xuất văn bản phẳng và truy xuất đồ thị tri thức.</a:t>
            </a:r>
            <a:endParaRPr lang="en-US" sz="3700" dirty="0">
              <a:latin typeface="+mj-lt"/>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Điểm nổi bật của đề tài là việc xây dựng một hệ thống Agentic thông minh, trong đó Agent sử dụng mô hình Gemini để tự động phân tích câu hỏi, lựa chọn nguồn truy xuất phù hợp và tự sửa lỗi thông qua mô-đun phê bình. Cách tiếp cận này đã giải quyết được những hạn chế của các hệ thống RAG và GRAG truyền thống khi hoạt động riêng lẻ.</a:t>
            </a:r>
            <a:endParaRPr lang="en-US" sz="3700" dirty="0">
              <a:latin typeface="+mj-lt"/>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3700" dirty="0">
              <a:latin typeface="+mj-lt"/>
            </a:endParaRPr>
          </a:p>
        </p:txBody>
      </p:sp>
      <p:sp>
        <p:nvSpPr>
          <p:cNvPr id="5" name="Slide Number Placeholder 4">
            <a:extLst>
              <a:ext uri="{FF2B5EF4-FFF2-40B4-BE49-F238E27FC236}">
                <a16:creationId xmlns:a16="http://schemas.microsoft.com/office/drawing/2014/main" id="{3430001E-75B6-455D-808D-B052B4AE52F4}"/>
              </a:ext>
            </a:extLst>
          </p:cNvPr>
          <p:cNvSpPr>
            <a:spLocks noGrp="1"/>
          </p:cNvSpPr>
          <p:nvPr>
            <p:ph type="sldNum" sz="quarter" idx="12"/>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7.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và</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hướng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triển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57200" y="1307176"/>
            <a:ext cx="16840199" cy="6355586"/>
          </a:xfrm>
          <a:prstGeom prst="rect">
            <a:avLst/>
          </a:prstGeom>
        </p:spPr>
        <p:txBody>
          <a:bodyPr wrap="square">
            <a:spAutoFit/>
          </a:bodyPr>
          <a:lstStyle/>
          <a:p>
            <a:pPr>
              <a:lnSpc>
                <a:spcPct val="150000"/>
              </a:lnSpc>
            </a:pPr>
            <a:r>
              <a:rPr lang="en-US" sz="3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có</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đi</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vào</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tế</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quả</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hơn</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nhóm</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đề</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sau</a:t>
            </a:r>
            <a:r>
              <a:rPr lang="en-US" sz="3700" dirty="0">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cải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prompt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Agent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Commentor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tự</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tìm</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lược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chia chunk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hữu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chính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API.</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Nâng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cuộc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thoại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nhiều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thức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indent="-571500">
              <a:buFont typeface="Arial" panose="020B0604020202020204" pitchFamily="34" charset="0"/>
              <a:buChar char="•"/>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Nghiên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cứu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nhúng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trả</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lời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câu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hỏi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dùng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E3F4B6-82E6-4176-8496-752BBE45BA69}"/>
              </a:ext>
            </a:extLst>
          </p:cNvPr>
          <p:cNvSpPr>
            <a:spLocks noGrp="1"/>
          </p:cNvSpPr>
          <p:nvPr>
            <p:ph type="sldNum" sz="quarter" idx="12"/>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8. Demo</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53D80E-B7ED-44B0-8D70-18F0C9054223}"/>
              </a:ext>
            </a:extLst>
          </p:cNvPr>
          <p:cNvSpPr>
            <a:spLocks noGrp="1"/>
          </p:cNvSpPr>
          <p:nvPr>
            <p:ph type="sldNum" sz="quarter" idx="12"/>
          </p:nvPr>
        </p:nvSpPr>
        <p:spPr/>
        <p:txBody>
          <a:bodyPr/>
          <a:lstStyle/>
          <a:p>
            <a:fld id="{B6F15528-21DE-4FAA-801E-634DDDAF4B2B}" type="slidenum">
              <a:rPr lang="en-US" smtClean="0"/>
              <a:t>64</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61720"/>
          </a:xfrm>
          <a:prstGeom prst="rect">
            <a:avLst/>
          </a:prstGeom>
          <a:noFill/>
        </p:spPr>
        <p:txBody>
          <a:bodyPr wrap="square" rtlCol="0">
            <a:spAutoFit/>
          </a:bodyPr>
          <a:lstStyle/>
          <a:p>
            <a:r>
              <a:rPr lang="en-US" sz="3700" b="1" dirty="0" err="1">
                <a:latin typeface="+mj-lt"/>
                <a:cs typeface="Times New Roman" panose="02020603050405020304" pitchFamily="18" charset="0"/>
              </a:rPr>
              <a:t>Kiến</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trúc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gồm</a:t>
            </a:r>
            <a:r>
              <a:rPr lang="en-US" sz="3700" b="1" dirty="0">
                <a:latin typeface="+mj-lt"/>
                <a:cs typeface="Times New Roman" panose="02020603050405020304" pitchFamily="18" charset="0"/>
              </a:rPr>
              <a:t> 5 </a:t>
            </a:r>
            <a:r>
              <a:rPr lang="en-US" sz="3700" b="1" dirty="0" err="1">
                <a:latin typeface="+mj-lt"/>
                <a:cs typeface="Times New Roman" panose="02020603050405020304" pitchFamily="18" charset="0"/>
              </a:rPr>
              <a:t>thành</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phần</a:t>
            </a:r>
            <a:r>
              <a:rPr lang="en-US" sz="3700" b="1" dirty="0">
                <a:latin typeface="+mj-lt"/>
                <a:cs typeface="Times New Roman" panose="02020603050405020304" pitchFamily="18" charset="0"/>
              </a:rPr>
              <a:t>:</a:t>
            </a:r>
            <a:endParaRPr lang="vi-VN" sz="3700" b="1"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106608" y="1329578"/>
            <a:ext cx="7916026" cy="7676782"/>
          </a:xfrm>
          <a:prstGeom prst="rect">
            <a:avLst/>
          </a:prstGeom>
          <a:noFill/>
        </p:spPr>
        <p:txBody>
          <a:bodyPr wrap="square">
            <a:spAutoFit/>
          </a:bodyPr>
          <a:lstStyle/>
          <a:p>
            <a:pPr algn="just">
              <a:lnSpc>
                <a:spcPct val="150000"/>
              </a:lnSpc>
            </a:pPr>
            <a:r>
              <a:rPr lang="vi-VN" sz="3700" b="1" dirty="0">
                <a:solidFill>
                  <a:srgbClr val="000000"/>
                </a:solidFill>
                <a:effectLst/>
                <a:latin typeface="+mj-lt"/>
                <a:ea typeface="Times New Roman" panose="02020603050405020304" pitchFamily="18" charset="0"/>
              </a:rPr>
              <a:t>C</a:t>
            </a:r>
            <a:r>
              <a:rPr lang="vi-VN" sz="3700" b="1" dirty="0">
                <a:solidFill>
                  <a:srgbClr val="000000"/>
                </a:solidFill>
                <a:latin typeface="+mj-lt"/>
                <a:ea typeface="Times New Roman" panose="02020603050405020304" pitchFamily="18" charset="0"/>
              </a:rPr>
              <a:t>âu hỏi:</a:t>
            </a:r>
            <a:r>
              <a:rPr lang="vi-VN" sz="3700" dirty="0">
                <a:solidFill>
                  <a:srgbClr val="000000"/>
                </a:solidFill>
                <a:latin typeface="+mj-lt"/>
                <a:ea typeface="Times New Roman" panose="02020603050405020304" pitchFamily="18" charset="0"/>
              </a:rPr>
              <a:t> Đầu vào</a:t>
            </a:r>
            <a:endParaRPr lang="vi-VN" sz="3700" dirty="0">
              <a:solidFill>
                <a:srgbClr val="000000"/>
              </a:solidFill>
              <a:effectLst/>
              <a:latin typeface="+mj-lt"/>
              <a:ea typeface="SimSun" panose="02010600030101010101" pitchFamily="2" charset="-122"/>
            </a:endParaRPr>
          </a:p>
          <a:p>
            <a:pPr algn="just">
              <a:lnSpc>
                <a:spcPct val="150000"/>
              </a:lnSpc>
            </a:pPr>
            <a:r>
              <a:rPr lang="vi-VN" sz="3700" b="1" dirty="0">
                <a:solidFill>
                  <a:srgbClr val="000000"/>
                </a:solidFill>
                <a:effectLst/>
                <a:latin typeface="+mj-lt"/>
                <a:ea typeface="Times New Roman" panose="02020603050405020304" pitchFamily="18" charset="0"/>
              </a:rPr>
              <a:t>Bộ truy xuất</a:t>
            </a:r>
            <a:r>
              <a:rPr lang="vi-VN" sz="3700" dirty="0">
                <a:solidFill>
                  <a:srgbClr val="000000"/>
                </a:solidFill>
                <a:effectLst/>
                <a:latin typeface="+mj-lt"/>
                <a:ea typeface="Times New Roman" panose="02020603050405020304" pitchFamily="18" charset="0"/>
              </a:rPr>
              <a:t>: </a:t>
            </a:r>
            <a:r>
              <a:rPr lang="vi-VN" sz="3700" dirty="0">
                <a:solidFill>
                  <a:srgbClr val="000000"/>
                </a:solidFill>
                <a:latin typeface="+mj-lt"/>
                <a:ea typeface="Times New Roman" panose="02020603050405020304" pitchFamily="18" charset="0"/>
              </a:rPr>
              <a:t>Phần quan trọng nhất giúp truy xuất vào cơ sở dữ liệu vector để lấy ra ngữ cảnh phù hợp.</a:t>
            </a:r>
            <a:endParaRPr lang="vi-VN" sz="3700" dirty="0">
              <a:solidFill>
                <a:srgbClr val="000000"/>
              </a:solidFill>
              <a:effectLst/>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Ngữ cảnh</a:t>
            </a:r>
            <a:r>
              <a:rPr lang="vi-VN" sz="3700" dirty="0">
                <a:solidFill>
                  <a:srgbClr val="000000"/>
                </a:solidFill>
                <a:effectLst/>
                <a:latin typeface="+mj-lt"/>
                <a:ea typeface="Times New Roman" panose="02020603050405020304" pitchFamily="18" charset="0"/>
              </a:rPr>
              <a:t>: Cơ sở dữ liệu vector để lưu dữ liệu.</a:t>
            </a:r>
            <a:endParaRPr lang="vi-VN" sz="3700" dirty="0">
              <a:solidFill>
                <a:srgbClr val="000000"/>
              </a:solidFill>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LLM</a:t>
            </a:r>
            <a:r>
              <a:rPr lang="vi-VN" sz="3700" dirty="0">
                <a:solidFill>
                  <a:srgbClr val="000000"/>
                </a:solidFill>
                <a:effectLst/>
                <a:latin typeface="+mj-lt"/>
                <a:ea typeface="Times New Roman" panose="02020603050405020304" pitchFamily="18" charset="0"/>
              </a:rPr>
              <a:t>: Sử dụng ngữ cảnh bổ sung để trả lời câu hỏi.</a:t>
            </a:r>
          </a:p>
          <a:p>
            <a:pPr algn="just">
              <a:lnSpc>
                <a:spcPct val="150000"/>
              </a:lnSpc>
            </a:pPr>
            <a:r>
              <a:rPr lang="vi-VN" sz="3700" b="1" dirty="0">
                <a:solidFill>
                  <a:srgbClr val="000000"/>
                </a:solidFill>
                <a:effectLst/>
                <a:latin typeface="+mj-lt"/>
                <a:ea typeface="Times New Roman" panose="02020603050405020304" pitchFamily="18" charset="0"/>
              </a:rPr>
              <a:t>Kết quả</a:t>
            </a:r>
            <a:r>
              <a:rPr lang="vi-VN" sz="3700" dirty="0">
                <a:solidFill>
                  <a:srgbClr val="000000"/>
                </a:solidFill>
                <a:effectLst/>
                <a:latin typeface="+mj-lt"/>
                <a:ea typeface="Times New Roman" panose="02020603050405020304" pitchFamily="18" charset="0"/>
              </a:rPr>
              <a:t>: LLM phản hồi về câu trả lời.</a:t>
            </a:r>
            <a:endParaRPr lang="vi-VN" sz="3700" dirty="0">
              <a:solidFill>
                <a:srgbClr val="000000"/>
              </a:solidFill>
              <a:effectLst/>
              <a:latin typeface="+mj-l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
        <p:nvSpPr>
          <p:cNvPr id="5" name="Slide Number Placeholder 4">
            <a:extLst>
              <a:ext uri="{FF2B5EF4-FFF2-40B4-BE49-F238E27FC236}">
                <a16:creationId xmlns:a16="http://schemas.microsoft.com/office/drawing/2014/main" id="{D33DE38C-1D24-4187-9E2E-979ECF3C676D}"/>
              </a:ext>
            </a:extLst>
          </p:cNvPr>
          <p:cNvSpPr>
            <a:spLocks noGrp="1"/>
          </p:cNvSpPr>
          <p:nvPr>
            <p:ph type="sldNum" sz="quarter" idx="12"/>
          </p:nvPr>
        </p:nvSpPr>
        <p:spPr/>
        <p:txBody>
          <a:bodyPr/>
          <a:lstStyle/>
          <a:p>
            <a:fld id="{B6F15528-21DE-4FAA-801E-634DDDAF4B2B}" type="slidenum">
              <a:rPr lang="en-US" sz="3000" smtClean="0">
                <a:latin typeface="+mj-lt"/>
              </a:rPr>
              <a:t>7</a:t>
            </a:fld>
            <a:endParaRPr lang="en-US" sz="3000" dirty="0">
              <a:latin typeface="+mj-lt"/>
            </a:endParaRPr>
          </a:p>
        </p:txBody>
      </p:sp>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2552302"/>
          </a:xfrm>
          <a:prstGeom prst="rect">
            <a:avLst/>
          </a:prstGeom>
          <a:noFill/>
        </p:spPr>
        <p:txBody>
          <a:bodyPr wrap="square" rtlCol="0">
            <a:spAutoFit/>
          </a:bodyPr>
          <a:lstStyle/>
          <a:p>
            <a:pPr>
              <a:lnSpc>
                <a:spcPct val="150000"/>
              </a:lnSpc>
            </a:pPr>
            <a:r>
              <a:rPr lang="en-US" sz="3700" b="1" dirty="0" err="1">
                <a:solidFill>
                  <a:srgbClr val="000000"/>
                </a:solidFill>
                <a:latin typeface="+mj-lt"/>
                <a:ea typeface="Times New Roman" panose="02020603050405020304" pitchFamily="18" charset="0"/>
              </a:rPr>
              <a:t>Nguồn</a:t>
            </a:r>
            <a:r>
              <a:rPr lang="en-US" sz="3700" b="1" dirty="0">
                <a:solidFill>
                  <a:srgbClr val="000000"/>
                </a:solidFill>
                <a:latin typeface="+mj-lt"/>
                <a:ea typeface="Times New Roman" panose="02020603050405020304" pitchFamily="18" charset="0"/>
              </a:rPr>
              <a:t>:</a:t>
            </a:r>
            <a:r>
              <a:rPr lang="en-US" sz="3700" dirty="0">
                <a:solidFill>
                  <a:srgbClr val="000000"/>
                </a:solidFill>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hlinkClick r:id="rId4"/>
              </a:rPr>
              <a:t>https://arxiv.org/abs/1908.10084</a:t>
            </a:r>
            <a:endParaRPr lang="en-US" sz="3700" dirty="0">
              <a:solidFill>
                <a:srgbClr val="000000"/>
              </a:solidFill>
              <a:latin typeface="+mj-lt"/>
              <a:ea typeface="Times New Roman" panose="02020603050405020304" pitchFamily="18" charset="0"/>
            </a:endParaRPr>
          </a:p>
          <a:p>
            <a:pPr>
              <a:lnSpc>
                <a:spcPct val="150000"/>
              </a:lnSpc>
            </a:pPr>
            <a:r>
              <a:rPr lang="en-US" sz="3700" dirty="0" err="1">
                <a:solidFill>
                  <a:srgbClr val="000000"/>
                </a:solidFill>
                <a:latin typeface="+mj-lt"/>
                <a:ea typeface="Times New Roman" panose="02020603050405020304" pitchFamily="18" charset="0"/>
              </a:rPr>
              <a:t>Dùng</a:t>
            </a:r>
            <a:r>
              <a:rPr lang="en-US" sz="3700" dirty="0">
                <a:solidFill>
                  <a:srgbClr val="000000"/>
                </a:solidFill>
                <a:latin typeface="+mj-lt"/>
                <a:ea typeface="Times New Roman" panose="02020603050405020304" pitchFamily="18" charset="0"/>
              </a:rPr>
              <a:t> </a:t>
            </a:r>
            <a:r>
              <a:rPr lang="en-US" sz="3700" dirty="0">
                <a:solidFill>
                  <a:srgbClr val="000000"/>
                </a:solidFill>
                <a:effectLst/>
                <a:latin typeface="+mj-lt"/>
                <a:ea typeface="Times New Roman" panose="02020603050405020304" pitchFamily="18" charset="0"/>
              </a:rPr>
              <a:t>model sentence-transformers/distiluse-base-multilingual-cased-v2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nhúng</a:t>
            </a:r>
            <a:endParaRPr lang="en-US" sz="3700" dirty="0">
              <a:solidFill>
                <a:srgbClr val="000000"/>
              </a:solidFill>
              <a:effectLst/>
              <a:latin typeface="+mj-lt"/>
              <a:ea typeface="Times New Roman" panose="02020603050405020304" pitchFamily="18" charset="0"/>
            </a:endParaRPr>
          </a:p>
          <a:p>
            <a:pPr>
              <a:lnSpc>
                <a:spcPct val="150000"/>
              </a:lnSpc>
            </a:pPr>
            <a:r>
              <a:rPr lang="en-US" sz="3700" b="1" dirty="0" err="1">
                <a:solidFill>
                  <a:srgbClr val="000000"/>
                </a:solidFill>
                <a:effectLst/>
                <a:latin typeface="+mj-lt"/>
                <a:ea typeface="Times New Roman" panose="02020603050405020304" pitchFamily="18" charset="0"/>
              </a:rPr>
              <a:t>V</a:t>
            </a:r>
            <a:r>
              <a:rPr lang="en-US" sz="3700" b="1" dirty="0" err="1">
                <a:solidFill>
                  <a:srgbClr val="000000"/>
                </a:solidFill>
                <a:latin typeface="+mj-lt"/>
                <a:ea typeface="Times New Roman" panose="02020603050405020304" pitchFamily="18" charset="0"/>
              </a:rPr>
              <a:t>í</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dụ</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ngành</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 </a:t>
            </a:r>
            <a:r>
              <a:rPr lang="en-US" sz="3700" b="1" dirty="0" err="1">
                <a:solidFill>
                  <a:srgbClr val="000000"/>
                </a:solidFill>
                <a:latin typeface="+mj-lt"/>
                <a:ea typeface="Times New Roman" panose="02020603050405020304" pitchFamily="18" charset="0"/>
              </a:rPr>
              <a:t>thuộc</a:t>
            </a:r>
            <a:r>
              <a:rPr lang="en-US" sz="3700" b="1" dirty="0">
                <a:solidFill>
                  <a:srgbClr val="000000"/>
                </a:solidFill>
                <a:latin typeface="+mj-lt"/>
                <a:ea typeface="Times New Roman" panose="02020603050405020304" pitchFamily="18" charset="0"/>
              </a:rPr>
              <a:t> khoa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8</a:t>
            </a:fld>
            <a:endParaRPr lang="en-US" sz="3000"/>
          </a:p>
        </p:txBody>
      </p:sp>
    </p:spTree>
    <p:extLst>
      <p:ext uri="{BB962C8B-B14F-4D97-AF65-F5344CB8AC3E}">
        <p14:creationId xmlns:p14="http://schemas.microsoft.com/office/powerpoint/2010/main" val="195153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39685" y="-1961985"/>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6924973"/>
          </a:xfrm>
          <a:prstGeom prst="rect">
            <a:avLst/>
          </a:prstGeom>
          <a:noFill/>
        </p:spPr>
        <p:txBody>
          <a:bodyPr wrap="square" rtlCol="0">
            <a:spAutoFit/>
          </a:bodyPr>
          <a:lstStyle/>
          <a:p>
            <a:r>
              <a:rPr lang="vi-VN" sz="3700" b="1" dirty="0"/>
              <a:t>Bước 1: Tokenization</a:t>
            </a:r>
          </a:p>
          <a:p>
            <a:r>
              <a:rPr lang="vi-VN" sz="3700" dirty="0"/>
              <a:t>Câu được tách thành các token con theo tokenizer của BERT.</a:t>
            </a:r>
          </a:p>
          <a:p>
            <a:r>
              <a:rPr lang="vi-VN" sz="3700" dirty="0"/>
              <a:t>Kết quả: [‘ngành’, ‘công’, ‘nghệ’, ‘thông’, ‘tin’, ‘thuộc’, ‘khoa’, ‘công’, ‘nghệ’, ‘thông’, ‘tin’]</a:t>
            </a:r>
          </a:p>
          <a:p>
            <a:endParaRPr lang="vi-VN" sz="3700" dirty="0"/>
          </a:p>
          <a:p>
            <a:r>
              <a:rPr lang="vi-VN" sz="3700" dirty="0"/>
              <a:t>Thêm token đặc biệt [CLS] (đại diện toàn câu) và [SEP] (kết thúc).</a:t>
            </a:r>
          </a:p>
          <a:p>
            <a:r>
              <a:rPr lang="vi-VN" sz="3700" dirty="0"/>
              <a:t>Kết quả: [‘[CLS]’, ‘ngành’, ‘công’, ‘nghệ’, ‘thông’, ‘tin’, ‘thuộc’, ‘khoa’, ‘công’, ‘nghệ’, ‘thông’, ‘tin’, ‘[SEP]’]</a:t>
            </a:r>
          </a:p>
          <a:p>
            <a:endParaRPr lang="vi-VN" sz="3700" dirty="0"/>
          </a:p>
          <a:p>
            <a:r>
              <a:rPr lang="vi-VN" sz="3700" dirty="0"/>
              <a:t>Mỗi token được ánh xạ thành một ID số nguyên.</a:t>
            </a:r>
          </a:p>
          <a:p>
            <a:r>
              <a:rPr lang="vi-VN" sz="3700" dirty="0"/>
              <a:t>Kết quả: [101, 49257, 12319, 28267, 18030, 21629, 12005, 11685, 12319, 28267, 18030, 21629, 102]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9</a:t>
            </a:fld>
            <a:endParaRPr lang="en-US" sz="3000"/>
          </a:p>
        </p:txBody>
      </p:sp>
    </p:spTree>
    <p:extLst>
      <p:ext uri="{BB962C8B-B14F-4D97-AF65-F5344CB8AC3E}">
        <p14:creationId xmlns:p14="http://schemas.microsoft.com/office/powerpoint/2010/main" val="3435244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4297</Words>
  <Application>Microsoft Office PowerPoint</Application>
  <PresentationFormat>Custom</PresentationFormat>
  <Paragraphs>457</Paragraphs>
  <Slides>64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Calibri</vt:lpstr>
      <vt:lpstr>Arial</vt:lpstr>
      <vt:lpstr>Times New Roman</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377</cp:revision>
  <dcterms:created xsi:type="dcterms:W3CDTF">2006-08-16T00:00:00Z</dcterms:created>
  <dcterms:modified xsi:type="dcterms:W3CDTF">2025-08-19T08:51:37Z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